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9"/>
  </p:notesMasterIdLst>
  <p:sldIdLst>
    <p:sldId id="256" r:id="rId5"/>
    <p:sldId id="259" r:id="rId6"/>
    <p:sldId id="260" r:id="rId7"/>
    <p:sldId id="258" r:id="rId8"/>
  </p:sldIdLst>
  <p:sldSz cx="7556500" cy="10693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ibhav Modi" initials="VM" lastIdx="2" clrIdx="0">
    <p:extLst>
      <p:ext uri="{19B8F6BF-5375-455C-9EA6-DF929625EA0E}">
        <p15:presenceInfo xmlns:p15="http://schemas.microsoft.com/office/powerpoint/2012/main" userId="S::vaibhav.modi@dspindia.com::e08669ed-3337-4314-993e-2082e2e9ad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606A"/>
    <a:srgbClr val="000000"/>
    <a:srgbClr val="E7E6E6"/>
    <a:srgbClr val="40567E"/>
    <a:srgbClr val="40546A"/>
    <a:srgbClr val="404040"/>
    <a:srgbClr val="329486"/>
    <a:srgbClr val="40566A"/>
    <a:srgbClr val="40547E"/>
    <a:srgbClr val="00C7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2" autoAdjust="0"/>
    <p:restoredTop sz="96247" autoAdjust="0"/>
  </p:normalViewPr>
  <p:slideViewPr>
    <p:cSldViewPr snapToGrid="0">
      <p:cViewPr>
        <p:scale>
          <a:sx n="125" d="100"/>
          <a:sy n="125" d="100"/>
        </p:scale>
        <p:origin x="2034" y="-2544"/>
      </p:cViewPr>
      <p:guideLst>
        <p:guide orient="horz" pos="2880"/>
        <p:guide pos="216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G:\Ashish%20Tekwani\UCITS%20factsheet\Templat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DSPMUMPRTECD\Investmentequity$\Ashish%20Tekwani\UCITS%20factsheet\Template.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oleObject" Target="file:///\\DSPMUMPRTECD\Investmentequity$\Jay%20Kothari\Product%20Specialist%20Notes\Sales%20Requests\2024\October%202024\India%20Rewind\Corporate%20tax%20collection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DSPMUMPRTECD\Investmentequity$\Jay%20Kothari\Product%20Specialist%20Notes\Sales%20Requests\2024\October%202024\India%20Rewind\IndiaEarnings2030_Ex4_D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213530300285057"/>
          <c:y val="7.6388888888888895E-2"/>
          <c:w val="0.55391216112877395"/>
          <c:h val="0.84722222222222221"/>
        </c:manualLayout>
      </c:layout>
      <c:barChart>
        <c:barDir val="bar"/>
        <c:grouping val="clustered"/>
        <c:varyColors val="0"/>
        <c:ser>
          <c:idx val="0"/>
          <c:order val="0"/>
          <c:spPr>
            <a:solidFill>
              <a:srgbClr val="00C7B2"/>
            </a:solidFill>
            <a:ln>
              <a:noFill/>
            </a:ln>
            <a:effectLst/>
          </c:spPr>
          <c:invertIfNegative val="0"/>
          <c:dLbls>
            <c:spPr>
              <a:noFill/>
              <a:ln>
                <a:noFill/>
              </a:ln>
              <a:effectLst/>
            </c:spPr>
            <c:txPr>
              <a:bodyPr rot="0" spcFirstLastPara="1" vertOverflow="ellipsis" vert="horz" wrap="square" anchor="ctr" anchorCtr="1"/>
              <a:lstStyle/>
              <a:p>
                <a:pPr algn="ctr">
                  <a:defRPr sz="850" b="1" i="0" u="none" strike="noStrike" kern="1200" baseline="0">
                    <a:solidFill>
                      <a:srgbClr val="000000"/>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'O-Weight &amp;MCap'!$B$4:$B$13</c:f>
              <c:strCache>
                <c:ptCount val="10"/>
                <c:pt idx="0">
                  <c:v>Coforge</c:v>
                </c:pt>
                <c:pt idx="1">
                  <c:v>AU Small Finance Bank</c:v>
                </c:pt>
                <c:pt idx="2">
                  <c:v>Ipca Laboratories </c:v>
                </c:pt>
                <c:pt idx="3">
                  <c:v>Bharat Forge </c:v>
                </c:pt>
                <c:pt idx="4">
                  <c:v>Coromandel</c:v>
                </c:pt>
                <c:pt idx="5">
                  <c:v>PFC</c:v>
                </c:pt>
                <c:pt idx="6">
                  <c:v>Max Financial Services</c:v>
                </c:pt>
                <c:pt idx="7">
                  <c:v>The Phoenix Mills </c:v>
                </c:pt>
                <c:pt idx="8">
                  <c:v>Federal Bank </c:v>
                </c:pt>
                <c:pt idx="9">
                  <c:v>Hero Motocorp </c:v>
                </c:pt>
              </c:strCache>
            </c:strRef>
          </c:cat>
          <c:val>
            <c:numRef>
              <c:f>'O-Weight &amp;MCap'!$C$4:$C$13</c:f>
              <c:numCache>
                <c:formatCode>0.00%</c:formatCode>
                <c:ptCount val="10"/>
                <c:pt idx="0">
                  <c:v>3.7842342820999998E-2</c:v>
                </c:pt>
                <c:pt idx="1">
                  <c:v>3.2505749761E-2</c:v>
                </c:pt>
                <c:pt idx="2">
                  <c:v>3.1900876967000003E-2</c:v>
                </c:pt>
                <c:pt idx="3">
                  <c:v>3.0308259378999999E-2</c:v>
                </c:pt>
                <c:pt idx="4">
                  <c:v>2.8588697004000001E-2</c:v>
                </c:pt>
                <c:pt idx="5">
                  <c:v>2.7962782459E-2</c:v>
                </c:pt>
                <c:pt idx="6">
                  <c:v>2.6221590792999998E-2</c:v>
                </c:pt>
                <c:pt idx="7">
                  <c:v>2.6151528621000002E-2</c:v>
                </c:pt>
                <c:pt idx="8">
                  <c:v>2.5500582705999999E-2</c:v>
                </c:pt>
                <c:pt idx="9">
                  <c:v>2.4341378747999999E-2</c:v>
                </c:pt>
              </c:numCache>
            </c:numRef>
          </c:val>
          <c:extLst>
            <c:ext xmlns:c16="http://schemas.microsoft.com/office/drawing/2014/chart" uri="{C3380CC4-5D6E-409C-BE32-E72D297353CC}">
              <c16:uniqueId val="{00000000-59A0-4BA6-ACAA-5899205BC1A6}"/>
            </c:ext>
          </c:extLst>
        </c:ser>
        <c:dLbls>
          <c:dLblPos val="outEnd"/>
          <c:showLegendKey val="0"/>
          <c:showVal val="1"/>
          <c:showCatName val="0"/>
          <c:showSerName val="0"/>
          <c:showPercent val="0"/>
          <c:showBubbleSize val="0"/>
        </c:dLbls>
        <c:gapWidth val="100"/>
        <c:axId val="1650443024"/>
        <c:axId val="1696304864"/>
      </c:barChart>
      <c:catAx>
        <c:axId val="16504430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lgn="ctr">
              <a:defRPr sz="850" b="1" i="0" u="none" strike="noStrike" kern="1200" baseline="0">
                <a:solidFill>
                  <a:srgbClr val="000000"/>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696304864"/>
        <c:crosses val="autoZero"/>
        <c:auto val="1"/>
        <c:lblAlgn val="ctr"/>
        <c:lblOffset val="100"/>
        <c:noMultiLvlLbl val="0"/>
      </c:catAx>
      <c:valAx>
        <c:axId val="1696304864"/>
        <c:scaling>
          <c:orientation val="minMax"/>
        </c:scaling>
        <c:delete val="1"/>
        <c:axPos val="t"/>
        <c:numFmt formatCode="0.00%" sourceLinked="1"/>
        <c:majorTickMark val="none"/>
        <c:minorTickMark val="none"/>
        <c:tickLblPos val="nextTo"/>
        <c:crossAx val="16504430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850" b="1">
          <a:solidFill>
            <a:srgbClr val="000000"/>
          </a:solidFill>
          <a:latin typeface="Calibri" panose="020F0502020204030204" pitchFamily="34" charset="0"/>
          <a:ea typeface="Calibri" panose="020F0502020204030204" pitchFamily="34" charset="0"/>
          <a:cs typeface="Calibri" panose="020F0502020204030204" pitchFamily="34" charset="0"/>
        </a:defRPr>
      </a:pPr>
      <a:endParaRPr lang="en-US"/>
    </a:p>
  </c:txPr>
  <c:externalData r:id="rId3">
    <c:autoUpdate val="1"/>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5984055678937571"/>
          <c:y val="3.6158168753495971E-2"/>
          <c:w val="0.56537311842429949"/>
          <c:h val="0.93457871337511378"/>
        </c:manualLayout>
      </c:layout>
      <c:barChart>
        <c:barDir val="bar"/>
        <c:grouping val="clustered"/>
        <c:varyColors val="0"/>
        <c:ser>
          <c:idx val="0"/>
          <c:order val="0"/>
          <c:spPr>
            <a:solidFill>
              <a:srgbClr val="00C7B2"/>
            </a:solidFill>
            <a:ln>
              <a:noFill/>
            </a:ln>
            <a:effectLst/>
          </c:spPr>
          <c:invertIfNegative val="0"/>
          <c:dLbls>
            <c:spPr>
              <a:noFill/>
              <a:ln>
                <a:noFill/>
              </a:ln>
              <a:effectLst/>
            </c:spPr>
            <c:txPr>
              <a:bodyPr rot="0" spcFirstLastPara="1" vertOverflow="ellipsis" vert="horz" wrap="square" anchor="ctr" anchorCtr="1"/>
              <a:lstStyle/>
              <a:p>
                <a:pPr>
                  <a:defRPr sz="850" b="1"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'O-Weight &amp;MCap'!$B$17:$B$27</c:f>
              <c:strCache>
                <c:ptCount val="11"/>
                <c:pt idx="0">
                  <c:v>Consumer Discretionary</c:v>
                </c:pt>
                <c:pt idx="1">
                  <c:v>Industrials</c:v>
                </c:pt>
                <c:pt idx="2">
                  <c:v>Materials</c:v>
                </c:pt>
                <c:pt idx="3">
                  <c:v>Financials</c:v>
                </c:pt>
                <c:pt idx="4">
                  <c:v>Information Technology</c:v>
                </c:pt>
                <c:pt idx="5">
                  <c:v>Health Care</c:v>
                </c:pt>
                <c:pt idx="6">
                  <c:v>Consumer Staples</c:v>
                </c:pt>
                <c:pt idx="7">
                  <c:v>Energy</c:v>
                </c:pt>
                <c:pt idx="8">
                  <c:v>Real Estate</c:v>
                </c:pt>
                <c:pt idx="9">
                  <c:v>Utilities</c:v>
                </c:pt>
                <c:pt idx="10">
                  <c:v>Communication Services</c:v>
                </c:pt>
              </c:strCache>
            </c:strRef>
          </c:cat>
          <c:val>
            <c:numRef>
              <c:f>'O-Weight &amp;MCap'!$C$17:$C$27</c:f>
              <c:numCache>
                <c:formatCode>0.00%</c:formatCode>
                <c:ptCount val="11"/>
                <c:pt idx="0">
                  <c:v>0.18966389407199996</c:v>
                </c:pt>
                <c:pt idx="1">
                  <c:v>0.16382192977999996</c:v>
                </c:pt>
                <c:pt idx="2">
                  <c:v>0.15959059780000001</c:v>
                </c:pt>
                <c:pt idx="3">
                  <c:v>0.15196766971699999</c:v>
                </c:pt>
                <c:pt idx="4">
                  <c:v>8.9261913181000005E-2</c:v>
                </c:pt>
                <c:pt idx="5">
                  <c:v>8.4533287868999996E-2</c:v>
                </c:pt>
                <c:pt idx="6">
                  <c:v>3.4744247121999999E-2</c:v>
                </c:pt>
                <c:pt idx="7">
                  <c:v>2.9637515290999998E-2</c:v>
                </c:pt>
                <c:pt idx="8">
                  <c:v>2.6151528621000002E-2</c:v>
                </c:pt>
                <c:pt idx="9">
                  <c:v>2.1843634814E-2</c:v>
                </c:pt>
                <c:pt idx="10">
                  <c:v>3.2302794000000002E-5</c:v>
                </c:pt>
              </c:numCache>
            </c:numRef>
          </c:val>
          <c:extLst>
            <c:ext xmlns:c16="http://schemas.microsoft.com/office/drawing/2014/chart" uri="{C3380CC4-5D6E-409C-BE32-E72D297353CC}">
              <c16:uniqueId val="{00000000-F63F-4E25-8DB8-0A7CEEE443C4}"/>
            </c:ext>
          </c:extLst>
        </c:ser>
        <c:dLbls>
          <c:dLblPos val="outEnd"/>
          <c:showLegendKey val="0"/>
          <c:showVal val="1"/>
          <c:showCatName val="0"/>
          <c:showSerName val="0"/>
          <c:showPercent val="0"/>
          <c:showBubbleSize val="0"/>
        </c:dLbls>
        <c:gapWidth val="100"/>
        <c:axId val="377281727"/>
        <c:axId val="145083551"/>
      </c:barChart>
      <c:catAx>
        <c:axId val="377281727"/>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50" b="1" i="0" u="none" strike="noStrike" kern="1200" baseline="0">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45083551"/>
        <c:crosses val="autoZero"/>
        <c:auto val="1"/>
        <c:lblAlgn val="ctr"/>
        <c:lblOffset val="100"/>
        <c:noMultiLvlLbl val="0"/>
      </c:catAx>
      <c:valAx>
        <c:axId val="145083551"/>
        <c:scaling>
          <c:orientation val="minMax"/>
        </c:scaling>
        <c:delete val="1"/>
        <c:axPos val="t"/>
        <c:numFmt formatCode="0.00%" sourceLinked="1"/>
        <c:majorTickMark val="none"/>
        <c:minorTickMark val="none"/>
        <c:tickLblPos val="nextTo"/>
        <c:crossAx val="377281727"/>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sz="850" b="1">
          <a:solidFill>
            <a:schemeClr val="tx1"/>
          </a:solidFill>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900" b="1" i="0" u="sng" strike="noStrike" kern="1200" spc="0" baseline="0">
              <a:solidFill>
                <a:schemeClr val="bg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Sheet1!$D$4</c:f>
              <c:strCache>
                <c:ptCount val="1"/>
                <c:pt idx="0">
                  <c:v>Chart 1: Capital gain tax collections ($ Bn)</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Sheet1!$B$5:$B$11</c:f>
              <c:strCache>
                <c:ptCount val="7"/>
                <c:pt idx="0">
                  <c:v>FY19</c:v>
                </c:pt>
                <c:pt idx="1">
                  <c:v>FY20</c:v>
                </c:pt>
                <c:pt idx="2">
                  <c:v>FY21</c:v>
                </c:pt>
                <c:pt idx="3">
                  <c:v>FY22</c:v>
                </c:pt>
                <c:pt idx="4">
                  <c:v>FY23</c:v>
                </c:pt>
                <c:pt idx="5">
                  <c:v>FY24</c:v>
                </c:pt>
                <c:pt idx="6">
                  <c:v>FY25</c:v>
                </c:pt>
              </c:strCache>
            </c:strRef>
          </c:cat>
          <c:val>
            <c:numRef>
              <c:f>Sheet1!$D$5:$D$11</c:f>
              <c:numCache>
                <c:formatCode>0.0</c:formatCode>
                <c:ptCount val="7"/>
                <c:pt idx="0">
                  <c:v>3.4523809523809521</c:v>
                </c:pt>
                <c:pt idx="1">
                  <c:v>3.0952380952380953</c:v>
                </c:pt>
                <c:pt idx="2">
                  <c:v>4.6428571428571432</c:v>
                </c:pt>
                <c:pt idx="3">
                  <c:v>10.238095238095237</c:v>
                </c:pt>
                <c:pt idx="4">
                  <c:v>11.785714285714285</c:v>
                </c:pt>
                <c:pt idx="5">
                  <c:v>17.023809523809526</c:v>
                </c:pt>
                <c:pt idx="6">
                  <c:v>24.642857142857139</c:v>
                </c:pt>
              </c:numCache>
            </c:numRef>
          </c:val>
          <c:extLst>
            <c:ext xmlns:c16="http://schemas.microsoft.com/office/drawing/2014/chart" uri="{C3380CC4-5D6E-409C-BE32-E72D297353CC}">
              <c16:uniqueId val="{00000000-7FF4-42AC-B346-EA15A54E000F}"/>
            </c:ext>
          </c:extLst>
        </c:ser>
        <c:dLbls>
          <c:dLblPos val="outEnd"/>
          <c:showLegendKey val="0"/>
          <c:showVal val="1"/>
          <c:showCatName val="0"/>
          <c:showSerName val="0"/>
          <c:showPercent val="0"/>
          <c:showBubbleSize val="0"/>
        </c:dLbls>
        <c:gapWidth val="150"/>
        <c:axId val="1567715279"/>
        <c:axId val="1567722959"/>
      </c:barChart>
      <c:catAx>
        <c:axId val="1567715279"/>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8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crossAx val="1567722959"/>
        <c:crosses val="autoZero"/>
        <c:auto val="1"/>
        <c:lblAlgn val="ctr"/>
        <c:lblOffset val="100"/>
        <c:noMultiLvlLbl val="0"/>
      </c:catAx>
      <c:valAx>
        <c:axId val="1567722959"/>
        <c:scaling>
          <c:orientation val="minMax"/>
        </c:scaling>
        <c:delete val="1"/>
        <c:axPos val="l"/>
        <c:numFmt formatCode="0.0" sourceLinked="1"/>
        <c:majorTickMark val="none"/>
        <c:minorTickMark val="none"/>
        <c:tickLblPos val="nextTo"/>
        <c:crossAx val="15677152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solidFill>
    </a:ln>
    <a:effectLst/>
  </c:spPr>
  <c:txPr>
    <a:bodyPr/>
    <a:lstStyle/>
    <a:p>
      <a:pPr>
        <a:defRPr sz="800">
          <a:solidFill>
            <a:schemeClr val="bg1"/>
          </a:solidFill>
          <a:latin typeface="Arial" panose="020B0604020202020204" pitchFamily="34" charset="0"/>
          <a:cs typeface="Arial" panose="020B0604020202020204" pitchFamily="34" charset="0"/>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title>
      <c:tx>
        <c:rich>
          <a:bodyPr rot="0" spcFirstLastPara="1" vertOverflow="ellipsis" vert="horz" wrap="square" anchor="ctr" anchorCtr="1"/>
          <a:lstStyle/>
          <a:p>
            <a:pPr>
              <a:defRPr sz="850" b="1" i="0" u="sng" strike="noStrike" kern="1200" spc="0" baseline="0">
                <a:solidFill>
                  <a:srgbClr val="44546A"/>
                </a:solidFill>
                <a:latin typeface="Arial" panose="020B0604020202020204" pitchFamily="34" charset="0"/>
                <a:ea typeface="+mn-ea"/>
                <a:cs typeface="Arial" panose="020B0604020202020204" pitchFamily="34" charset="0"/>
              </a:defRPr>
            </a:pPr>
            <a:r>
              <a:rPr lang="en-US" sz="850" b="1" u="sng" dirty="0"/>
              <a:t>Chart 2: MSCI Index Performance vs. Earnings Growth</a:t>
            </a:r>
          </a:p>
          <a:p>
            <a:pPr>
              <a:defRPr sz="850" b="1" u="sng"/>
            </a:pPr>
            <a:r>
              <a:rPr lang="en-US" sz="850" b="1" u="sng" dirty="0"/>
              <a:t>(Annualized, 2011-23 % CAGR)</a:t>
            </a:r>
          </a:p>
        </c:rich>
      </c:tx>
      <c:layout>
        <c:manualLayout>
          <c:xMode val="edge"/>
          <c:yMode val="edge"/>
          <c:x val="0.14341900414059072"/>
          <c:y val="1.4924670433145008E-4"/>
        </c:manualLayout>
      </c:layout>
      <c:overlay val="0"/>
      <c:spPr>
        <a:noFill/>
        <a:ln>
          <a:noFill/>
        </a:ln>
        <a:effectLst/>
      </c:spPr>
      <c:txPr>
        <a:bodyPr rot="0" spcFirstLastPara="1" vertOverflow="ellipsis" vert="horz" wrap="square" anchor="ctr" anchorCtr="1"/>
        <a:lstStyle/>
        <a:p>
          <a:pPr>
            <a:defRPr sz="850" b="1" i="0" u="sng" strike="noStrike" kern="1200" spc="0" baseline="0">
              <a:solidFill>
                <a:srgbClr val="44546A"/>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8.7634514435695532E-2"/>
          <c:y val="0.23476064814814815"/>
          <c:w val="0.86376657190535466"/>
          <c:h val="0.48061666666666669"/>
        </c:manualLayout>
      </c:layout>
      <c:barChart>
        <c:barDir val="col"/>
        <c:grouping val="clustered"/>
        <c:varyColors val="0"/>
        <c:ser>
          <c:idx val="1"/>
          <c:order val="0"/>
          <c:tx>
            <c:strRef>
              <c:f>MXAPJ_Earnings!$B$6</c:f>
              <c:strCache>
                <c:ptCount val="1"/>
                <c:pt idx="0">
                  <c:v>Index Return</c:v>
                </c:pt>
              </c:strCache>
            </c:strRef>
          </c:tx>
          <c:spPr>
            <a:solidFill>
              <a:srgbClr val="00355F"/>
            </a:solidFill>
            <a:ln w="19050">
              <a:noFill/>
            </a:ln>
            <a:effectLst/>
          </c:spPr>
          <c:invertIfNegative val="0"/>
          <c:cat>
            <c:strRef>
              <c:f>MXAPJ_Earnings!$C$5:$M$5</c:f>
              <c:strCache>
                <c:ptCount val="11"/>
                <c:pt idx="0">
                  <c:v>India</c:v>
                </c:pt>
                <c:pt idx="1">
                  <c:v>Taiwan</c:v>
                </c:pt>
                <c:pt idx="2">
                  <c:v>Indonesia</c:v>
                </c:pt>
                <c:pt idx="3">
                  <c:v>Philippines</c:v>
                </c:pt>
                <c:pt idx="4">
                  <c:v>Korea</c:v>
                </c:pt>
                <c:pt idx="5">
                  <c:v>Thailand</c:v>
                </c:pt>
                <c:pt idx="6">
                  <c:v>Hong Kong</c:v>
                </c:pt>
                <c:pt idx="7">
                  <c:v>China</c:v>
                </c:pt>
                <c:pt idx="8">
                  <c:v>Malaysia</c:v>
                </c:pt>
                <c:pt idx="9">
                  <c:v>Singapore</c:v>
                </c:pt>
                <c:pt idx="10">
                  <c:v>MSAXJ</c:v>
                </c:pt>
              </c:strCache>
            </c:strRef>
          </c:cat>
          <c:val>
            <c:numRef>
              <c:f>MXAPJ_Earnings!$C$6:$M$6</c:f>
              <c:numCache>
                <c:formatCode>0%</c:formatCode>
                <c:ptCount val="11"/>
                <c:pt idx="0">
                  <c:v>9.0002920655892993E-2</c:v>
                </c:pt>
                <c:pt idx="1">
                  <c:v>6.0697407759171318E-2</c:v>
                </c:pt>
                <c:pt idx="2">
                  <c:v>3.9826280635681277E-2</c:v>
                </c:pt>
                <c:pt idx="3">
                  <c:v>3.3529996901178194E-2</c:v>
                </c:pt>
                <c:pt idx="4">
                  <c:v>2.7067962301488446E-2</c:v>
                </c:pt>
                <c:pt idx="5">
                  <c:v>1.0791474974291893E-2</c:v>
                </c:pt>
                <c:pt idx="6">
                  <c:v>-7.6729251504015217E-4</c:v>
                </c:pt>
                <c:pt idx="7">
                  <c:v>-1.2638830533804879E-2</c:v>
                </c:pt>
                <c:pt idx="8">
                  <c:v>-1.4906072437527729E-2</c:v>
                </c:pt>
                <c:pt idx="9">
                  <c:v>-2.1118714468911337E-2</c:v>
                </c:pt>
                <c:pt idx="10">
                  <c:v>1.9685586195204552E-2</c:v>
                </c:pt>
              </c:numCache>
            </c:numRef>
          </c:val>
          <c:extLst>
            <c:ext xmlns:c16="http://schemas.microsoft.com/office/drawing/2014/chart" uri="{C3380CC4-5D6E-409C-BE32-E72D297353CC}">
              <c16:uniqueId val="{00000000-51D0-4A27-BA36-1946CB4DB2F6}"/>
            </c:ext>
          </c:extLst>
        </c:ser>
        <c:ser>
          <c:idx val="2"/>
          <c:order val="1"/>
          <c:tx>
            <c:strRef>
              <c:f>MXAPJ_Earnings!$B$7</c:f>
              <c:strCache>
                <c:ptCount val="1"/>
                <c:pt idx="0">
                  <c:v>Earnings Growth</c:v>
                </c:pt>
              </c:strCache>
            </c:strRef>
          </c:tx>
          <c:spPr>
            <a:solidFill>
              <a:srgbClr val="2C3E50">
                <a:lumMod val="40000"/>
                <a:lumOff val="60000"/>
              </a:srgbClr>
            </a:solidFill>
            <a:ln w="19050">
              <a:noFill/>
            </a:ln>
            <a:effectLst/>
          </c:spPr>
          <c:invertIfNegative val="0"/>
          <c:cat>
            <c:strRef>
              <c:f>MXAPJ_Earnings!$C$5:$M$5</c:f>
              <c:strCache>
                <c:ptCount val="11"/>
                <c:pt idx="0">
                  <c:v>India</c:v>
                </c:pt>
                <c:pt idx="1">
                  <c:v>Taiwan</c:v>
                </c:pt>
                <c:pt idx="2">
                  <c:v>Indonesia</c:v>
                </c:pt>
                <c:pt idx="3">
                  <c:v>Philippines</c:v>
                </c:pt>
                <c:pt idx="4">
                  <c:v>Korea</c:v>
                </c:pt>
                <c:pt idx="5">
                  <c:v>Thailand</c:v>
                </c:pt>
                <c:pt idx="6">
                  <c:v>Hong Kong</c:v>
                </c:pt>
                <c:pt idx="7">
                  <c:v>China</c:v>
                </c:pt>
                <c:pt idx="8">
                  <c:v>Malaysia</c:v>
                </c:pt>
                <c:pt idx="9">
                  <c:v>Singapore</c:v>
                </c:pt>
                <c:pt idx="10">
                  <c:v>MSAXJ</c:v>
                </c:pt>
              </c:strCache>
            </c:strRef>
          </c:cat>
          <c:val>
            <c:numRef>
              <c:f>MXAPJ_Earnings!$C$7:$M$7</c:f>
              <c:numCache>
                <c:formatCode>0%</c:formatCode>
                <c:ptCount val="11"/>
                <c:pt idx="0">
                  <c:v>8.8075669453571481E-2</c:v>
                </c:pt>
                <c:pt idx="1">
                  <c:v>5.4201266956346937E-2</c:v>
                </c:pt>
                <c:pt idx="2">
                  <c:v>8.0425319815796079E-2</c:v>
                </c:pt>
                <c:pt idx="3">
                  <c:v>7.9749674552719405E-2</c:v>
                </c:pt>
                <c:pt idx="4">
                  <c:v>-2.0834154475536013E-3</c:v>
                </c:pt>
                <c:pt idx="5">
                  <c:v>1.1372501647563555E-2</c:v>
                </c:pt>
                <c:pt idx="6">
                  <c:v>1.8665983642795769E-2</c:v>
                </c:pt>
                <c:pt idx="7">
                  <c:v>7.3425043391143863E-2</c:v>
                </c:pt>
                <c:pt idx="8">
                  <c:v>1.5690093049905707E-3</c:v>
                </c:pt>
                <c:pt idx="9">
                  <c:v>4.7384343009559543E-2</c:v>
                </c:pt>
                <c:pt idx="10">
                  <c:v>5.0480349140577585E-2</c:v>
                </c:pt>
              </c:numCache>
            </c:numRef>
          </c:val>
          <c:extLst>
            <c:ext xmlns:c16="http://schemas.microsoft.com/office/drawing/2014/chart" uri="{C3380CC4-5D6E-409C-BE32-E72D297353CC}">
              <c16:uniqueId val="{00000001-51D0-4A27-BA36-1946CB4DB2F6}"/>
            </c:ext>
          </c:extLst>
        </c:ser>
        <c:dLbls>
          <c:showLegendKey val="0"/>
          <c:showVal val="0"/>
          <c:showCatName val="0"/>
          <c:showSerName val="0"/>
          <c:showPercent val="0"/>
          <c:showBubbleSize val="0"/>
        </c:dLbls>
        <c:gapWidth val="90"/>
        <c:axId val="595626895"/>
        <c:axId val="595646863"/>
      </c:barChart>
      <c:catAx>
        <c:axId val="595626895"/>
        <c:scaling>
          <c:orientation val="minMax"/>
        </c:scaling>
        <c:delete val="0"/>
        <c:axPos val="b"/>
        <c:numFmt formatCode="General" sourceLinked="0"/>
        <c:majorTickMark val="out"/>
        <c:minorTickMark val="none"/>
        <c:tickLblPos val="low"/>
        <c:spPr>
          <a:noFill/>
          <a:ln w="9525" cap="flat" cmpd="sng" algn="ctr">
            <a:solidFill>
              <a:sysClr val="window" lastClr="FFFFFF">
                <a:lumMod val="75000"/>
              </a:sysClr>
            </a:solidFill>
            <a:prstDash val="solid"/>
            <a:round/>
            <a:headEnd type="none" w="med" len="med"/>
            <a:tailEnd type="none" w="med" len="med"/>
          </a:ln>
          <a:effectLst/>
        </c:spPr>
        <c:txPr>
          <a:bodyPr rot="-5400000" spcFirstLastPara="1" vertOverflow="ellipsis" wrap="square" anchor="ctr" anchorCtr="1"/>
          <a:lstStyle/>
          <a:p>
            <a:pPr>
              <a:defRPr sz="800" b="0" i="0" u="none" strike="noStrike" kern="1200" baseline="0">
                <a:solidFill>
                  <a:srgbClr val="44546A"/>
                </a:solidFill>
                <a:latin typeface="Arial" panose="020B0604020202020204" pitchFamily="34" charset="0"/>
                <a:ea typeface="+mn-ea"/>
                <a:cs typeface="Arial" panose="020B0604020202020204" pitchFamily="34" charset="0"/>
              </a:defRPr>
            </a:pPr>
            <a:endParaRPr lang="en-US"/>
          </a:p>
        </c:txPr>
        <c:crossAx val="595646863"/>
        <c:crosses val="autoZero"/>
        <c:auto val="1"/>
        <c:lblAlgn val="ctr"/>
        <c:lblOffset val="100"/>
        <c:noMultiLvlLbl val="0"/>
      </c:catAx>
      <c:valAx>
        <c:axId val="595646863"/>
        <c:scaling>
          <c:orientation val="minMax"/>
          <c:min val="-2.0000000000000004E-2"/>
        </c:scaling>
        <c:delete val="0"/>
        <c:axPos val="l"/>
        <c:majorGridlines>
          <c:spPr>
            <a:ln w="9525" cap="flat" cmpd="sng" algn="ctr">
              <a:solidFill>
                <a:srgbClr val="44546A">
                  <a:lumMod val="20000"/>
                  <a:lumOff val="80000"/>
                </a:srgbClr>
              </a:solidFill>
              <a:round/>
            </a:ln>
            <a:effectLst/>
          </c:spPr>
        </c:majorGridlines>
        <c:numFmt formatCode="0%" sourceLinked="0"/>
        <c:majorTickMark val="out"/>
        <c:minorTickMark val="none"/>
        <c:tickLblPos val="low"/>
        <c:spPr>
          <a:noFill/>
          <a:ln w="9525" cap="flat" cmpd="sng" algn="ctr">
            <a:solidFill>
              <a:sysClr val="window" lastClr="FFFFFF">
                <a:lumMod val="75000"/>
              </a:sysClr>
            </a:solidFill>
            <a:prstDash val="solid"/>
            <a:round/>
            <a:headEnd type="none" w="med" len="med"/>
            <a:tailEnd type="none" w="med" len="med"/>
          </a:ln>
          <a:effectLst/>
        </c:spPr>
        <c:txPr>
          <a:bodyPr rot="-60000000" spcFirstLastPara="1" vertOverflow="ellipsis" vert="horz" wrap="square" anchor="ctr" anchorCtr="1"/>
          <a:lstStyle/>
          <a:p>
            <a:pPr>
              <a:defRPr sz="800" b="0" i="0" u="none" strike="noStrike" kern="1200" baseline="0">
                <a:solidFill>
                  <a:srgbClr val="44546A"/>
                </a:solidFill>
                <a:latin typeface="Arial" panose="020B0604020202020204" pitchFamily="34" charset="0"/>
                <a:ea typeface="+mn-ea"/>
                <a:cs typeface="Arial" panose="020B0604020202020204" pitchFamily="34" charset="0"/>
              </a:defRPr>
            </a:pPr>
            <a:endParaRPr lang="en-US"/>
          </a:p>
        </c:txPr>
        <c:crossAx val="595626895"/>
        <c:crosses val="autoZero"/>
        <c:crossBetween val="between"/>
      </c:valAx>
      <c:spPr>
        <a:noFill/>
        <a:ln>
          <a:noFill/>
        </a:ln>
        <a:effectLst/>
      </c:spPr>
    </c:plotArea>
    <c:legend>
      <c:legendPos val="t"/>
      <c:layout>
        <c:manualLayout>
          <c:xMode val="edge"/>
          <c:yMode val="edge"/>
          <c:x val="0.2305555555555556"/>
          <c:y val="0.14340819209039549"/>
          <c:w val="0.58326421697287834"/>
          <c:h val="8.086346516007531E-2"/>
        </c:manualLayout>
      </c:layout>
      <c:overlay val="1"/>
      <c:spPr>
        <a:noFill/>
        <a:ln>
          <a:noFill/>
        </a:ln>
        <a:effectLst/>
      </c:spPr>
      <c:txPr>
        <a:bodyPr rot="0" spcFirstLastPara="1" vertOverflow="ellipsis" vert="horz" wrap="square" anchor="ctr" anchorCtr="1"/>
        <a:lstStyle/>
        <a:p>
          <a:pPr>
            <a:defRPr sz="800" b="0" i="0" u="none" strike="noStrike" kern="1200" baseline="0">
              <a:solidFill>
                <a:srgbClr val="44546A"/>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solidFill>
        <a:srgbClr val="44546A"/>
      </a:solidFill>
      <a:round/>
    </a:ln>
    <a:effectLst/>
  </c:spPr>
  <c:txPr>
    <a:bodyPr/>
    <a:lstStyle/>
    <a:p>
      <a:pPr>
        <a:defRPr sz="800">
          <a:solidFill>
            <a:srgbClr val="44546A"/>
          </a:solidFill>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0.24662</cdr:x>
      <cdr:y>0.24653</cdr:y>
    </cdr:from>
    <cdr:to>
      <cdr:x>0.85854</cdr:x>
      <cdr:y>0.67751</cdr:y>
    </cdr:to>
    <cdr:cxnSp macro="">
      <cdr:nvCxnSpPr>
        <cdr:cNvPr id="3" name="Straight Arrow Connector 2">
          <a:extLst xmlns:a="http://schemas.openxmlformats.org/drawingml/2006/main">
            <a:ext uri="{FF2B5EF4-FFF2-40B4-BE49-F238E27FC236}">
              <a16:creationId xmlns:a16="http://schemas.microsoft.com/office/drawing/2014/main" id="{F5DC690B-0228-36AC-A163-44ACFA951FCF}"/>
            </a:ext>
          </a:extLst>
        </cdr:cNvPr>
        <cdr:cNvCxnSpPr/>
      </cdr:nvCxnSpPr>
      <cdr:spPr>
        <a:xfrm xmlns:a="http://schemas.openxmlformats.org/drawingml/2006/main" flipV="1">
          <a:off x="862965" y="519192"/>
          <a:ext cx="2141238" cy="907654"/>
        </a:xfrm>
        <a:prstGeom xmlns:a="http://schemas.openxmlformats.org/drawingml/2006/main" prst="straightConnector1">
          <a:avLst/>
        </a:prstGeom>
        <a:ln xmlns:a="http://schemas.openxmlformats.org/drawingml/2006/main">
          <a:solidFill>
            <a:schemeClr val="accent6"/>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0.30475</cdr:x>
      <cdr:y>0.39134</cdr:y>
    </cdr:from>
    <cdr:to>
      <cdr:x>0.64564</cdr:x>
      <cdr:y>0.50939</cdr:y>
    </cdr:to>
    <cdr:sp macro="" textlink="">
      <cdr:nvSpPr>
        <cdr:cNvPr id="4" name="Rectangle 3">
          <a:extLst xmlns:a="http://schemas.openxmlformats.org/drawingml/2006/main">
            <a:ext uri="{FF2B5EF4-FFF2-40B4-BE49-F238E27FC236}">
              <a16:creationId xmlns:a16="http://schemas.microsoft.com/office/drawing/2014/main" id="{8A486A48-83FE-09BF-6BDF-B0F20852675C}"/>
            </a:ext>
          </a:extLst>
        </cdr:cNvPr>
        <cdr:cNvSpPr/>
      </cdr:nvSpPr>
      <cdr:spPr>
        <a:xfrm xmlns:a="http://schemas.openxmlformats.org/drawingml/2006/main" rot="20233463">
          <a:off x="1066381" y="824162"/>
          <a:ext cx="1192842" cy="248613"/>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15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800" dirty="0">
              <a:solidFill>
                <a:schemeClr val="bg1"/>
              </a:solidFill>
              <a:latin typeface="Arial" panose="020B0604020202020204" pitchFamily="34" charset="0"/>
              <a:cs typeface="Arial" panose="020B0604020202020204" pitchFamily="34" charset="0"/>
            </a:rPr>
            <a:t>7x since pre covid</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332" cy="466476"/>
          </a:xfrm>
          <a:prstGeom prst="rect">
            <a:avLst/>
          </a:prstGeom>
        </p:spPr>
        <p:txBody>
          <a:bodyPr vert="horz" lIns="83796" tIns="41898" rIns="83796" bIns="41898" rtlCol="0"/>
          <a:lstStyle>
            <a:lvl1pPr algn="l">
              <a:defRPr sz="1100"/>
            </a:lvl1pPr>
          </a:lstStyle>
          <a:p>
            <a:endParaRPr lang="en-MU"/>
          </a:p>
        </p:txBody>
      </p:sp>
      <p:sp>
        <p:nvSpPr>
          <p:cNvPr id="3" name="Date Placeholder 2"/>
          <p:cNvSpPr>
            <a:spLocks noGrp="1"/>
          </p:cNvSpPr>
          <p:nvPr>
            <p:ph type="dt" idx="1"/>
          </p:nvPr>
        </p:nvSpPr>
        <p:spPr>
          <a:xfrm>
            <a:off x="3970596" y="0"/>
            <a:ext cx="3038332" cy="466476"/>
          </a:xfrm>
          <a:prstGeom prst="rect">
            <a:avLst/>
          </a:prstGeom>
        </p:spPr>
        <p:txBody>
          <a:bodyPr vert="horz" lIns="83796" tIns="41898" rIns="83796" bIns="41898" rtlCol="0"/>
          <a:lstStyle>
            <a:lvl1pPr algn="r">
              <a:defRPr sz="1100"/>
            </a:lvl1pPr>
          </a:lstStyle>
          <a:p>
            <a:fld id="{2BA8B451-BBF8-4396-92CE-5EFCBC1B6A39}" type="datetimeFigureOut">
              <a:rPr lang="en-MU" smtClean="0"/>
              <a:t>10/07/2024</a:t>
            </a:fld>
            <a:endParaRPr lang="en-MU"/>
          </a:p>
        </p:txBody>
      </p:sp>
      <p:sp>
        <p:nvSpPr>
          <p:cNvPr id="4" name="Slide Image Placeholder 3"/>
          <p:cNvSpPr>
            <a:spLocks noGrp="1" noRot="1" noChangeAspect="1"/>
          </p:cNvSpPr>
          <p:nvPr>
            <p:ph type="sldImg" idx="2"/>
          </p:nvPr>
        </p:nvSpPr>
        <p:spPr>
          <a:xfrm>
            <a:off x="2397125" y="1162050"/>
            <a:ext cx="2216150" cy="3136900"/>
          </a:xfrm>
          <a:prstGeom prst="rect">
            <a:avLst/>
          </a:prstGeom>
          <a:noFill/>
          <a:ln w="12700">
            <a:solidFill>
              <a:prstClr val="black"/>
            </a:solidFill>
          </a:ln>
        </p:spPr>
        <p:txBody>
          <a:bodyPr vert="horz" lIns="83796" tIns="41898" rIns="83796" bIns="41898" rtlCol="0" anchor="ctr"/>
          <a:lstStyle/>
          <a:p>
            <a:endParaRPr lang="en-MU"/>
          </a:p>
        </p:txBody>
      </p:sp>
      <p:sp>
        <p:nvSpPr>
          <p:cNvPr id="5" name="Notes Placeholder 4"/>
          <p:cNvSpPr>
            <a:spLocks noGrp="1"/>
          </p:cNvSpPr>
          <p:nvPr>
            <p:ph type="body" sz="quarter" idx="3"/>
          </p:nvPr>
        </p:nvSpPr>
        <p:spPr>
          <a:xfrm>
            <a:off x="701041" y="4474307"/>
            <a:ext cx="5608320" cy="3660043"/>
          </a:xfrm>
          <a:prstGeom prst="rect">
            <a:avLst/>
          </a:prstGeom>
        </p:spPr>
        <p:txBody>
          <a:bodyPr vert="horz" lIns="83796" tIns="41898" rIns="83796" bIns="4189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U"/>
          </a:p>
        </p:txBody>
      </p:sp>
      <p:sp>
        <p:nvSpPr>
          <p:cNvPr id="6" name="Footer Placeholder 5"/>
          <p:cNvSpPr>
            <a:spLocks noGrp="1"/>
          </p:cNvSpPr>
          <p:nvPr>
            <p:ph type="ftr" sz="quarter" idx="4"/>
          </p:nvPr>
        </p:nvSpPr>
        <p:spPr>
          <a:xfrm>
            <a:off x="0" y="8829924"/>
            <a:ext cx="3038332" cy="466476"/>
          </a:xfrm>
          <a:prstGeom prst="rect">
            <a:avLst/>
          </a:prstGeom>
        </p:spPr>
        <p:txBody>
          <a:bodyPr vert="horz" lIns="83796" tIns="41898" rIns="83796" bIns="41898" rtlCol="0" anchor="b"/>
          <a:lstStyle>
            <a:lvl1pPr algn="l">
              <a:defRPr sz="1100"/>
            </a:lvl1pPr>
          </a:lstStyle>
          <a:p>
            <a:endParaRPr lang="en-MU"/>
          </a:p>
        </p:txBody>
      </p:sp>
      <p:sp>
        <p:nvSpPr>
          <p:cNvPr id="7" name="Slide Number Placeholder 6"/>
          <p:cNvSpPr>
            <a:spLocks noGrp="1"/>
          </p:cNvSpPr>
          <p:nvPr>
            <p:ph type="sldNum" sz="quarter" idx="5"/>
          </p:nvPr>
        </p:nvSpPr>
        <p:spPr>
          <a:xfrm>
            <a:off x="3970596" y="8829924"/>
            <a:ext cx="3038332" cy="466476"/>
          </a:xfrm>
          <a:prstGeom prst="rect">
            <a:avLst/>
          </a:prstGeom>
        </p:spPr>
        <p:txBody>
          <a:bodyPr vert="horz" lIns="83796" tIns="41898" rIns="83796" bIns="41898" rtlCol="0" anchor="b"/>
          <a:lstStyle>
            <a:lvl1pPr algn="r">
              <a:defRPr sz="1100"/>
            </a:lvl1pPr>
          </a:lstStyle>
          <a:p>
            <a:fld id="{AFC30F91-67D9-4293-B269-EC2441313708}" type="slidenum">
              <a:rPr lang="en-MU" smtClean="0"/>
              <a:t>‹#›</a:t>
            </a:fld>
            <a:endParaRPr lang="en-MU"/>
          </a:p>
        </p:txBody>
      </p:sp>
    </p:spTree>
    <p:extLst>
      <p:ext uri="{BB962C8B-B14F-4D97-AF65-F5344CB8AC3E}">
        <p14:creationId xmlns:p14="http://schemas.microsoft.com/office/powerpoint/2010/main" val="2776162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bg1"/>
                </a:solidFill>
                <a:latin typeface="Franklin Gothic Medium"/>
                <a:cs typeface="Franklin Gothic Medium"/>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bg1"/>
                </a:solidFill>
                <a:latin typeface="Franklin Gothic Medium"/>
                <a:cs typeface="Franklin Gothic Medium"/>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chemeClr val="bg1"/>
                </a:solidFill>
                <a:latin typeface="Franklin Gothic Medium"/>
                <a:cs typeface="Franklin Gothic Medium"/>
              </a:defRPr>
            </a:lvl1pPr>
          </a:lstStyle>
          <a:p>
            <a:endParaRPr/>
          </a:p>
        </p:txBody>
      </p:sp>
      <p:sp>
        <p:nvSpPr>
          <p:cNvPr id="3" name="Holder 3"/>
          <p:cNvSpPr>
            <a:spLocks noGrp="1"/>
          </p:cNvSpPr>
          <p:nvPr>
            <p:ph type="ftr" sz="quarter" idx="5"/>
          </p:nvPr>
        </p:nvSpPr>
        <p:spPr/>
        <p:txBody>
          <a:bodyPr lIns="0" tIns="0" rIns="0" bIns="0"/>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25" y="0"/>
            <a:ext cx="7560309" cy="10692130"/>
          </a:xfrm>
          <a:custGeom>
            <a:avLst/>
            <a:gdLst/>
            <a:ahLst/>
            <a:cxnLst/>
            <a:rect l="l" t="t" r="r" b="b"/>
            <a:pathLst>
              <a:path w="7560309" h="10692130">
                <a:moveTo>
                  <a:pt x="7559992" y="0"/>
                </a:moveTo>
                <a:lnTo>
                  <a:pt x="0" y="0"/>
                </a:lnTo>
                <a:lnTo>
                  <a:pt x="0" y="10692003"/>
                </a:lnTo>
                <a:lnTo>
                  <a:pt x="7559992" y="10692003"/>
                </a:lnTo>
                <a:lnTo>
                  <a:pt x="7559992" y="0"/>
                </a:lnTo>
                <a:close/>
              </a:path>
            </a:pathLst>
          </a:custGeom>
          <a:solidFill>
            <a:srgbClr val="0C3B5D"/>
          </a:solidFill>
        </p:spPr>
        <p:txBody>
          <a:bodyPr wrap="square" lIns="0" tIns="0" rIns="0" bIns="0" rtlCol="0"/>
          <a:lstStyle/>
          <a:p>
            <a:endParaRPr/>
          </a:p>
        </p:txBody>
      </p:sp>
      <p:sp>
        <p:nvSpPr>
          <p:cNvPr id="17" name="bg object 17"/>
          <p:cNvSpPr/>
          <p:nvPr/>
        </p:nvSpPr>
        <p:spPr>
          <a:xfrm>
            <a:off x="243776" y="295973"/>
            <a:ext cx="7072630" cy="10113645"/>
          </a:xfrm>
          <a:custGeom>
            <a:avLst/>
            <a:gdLst/>
            <a:ahLst/>
            <a:cxnLst/>
            <a:rect l="l" t="t" r="r" b="b"/>
            <a:pathLst>
              <a:path w="7072630" h="10113645">
                <a:moveTo>
                  <a:pt x="7072465" y="0"/>
                </a:moveTo>
                <a:lnTo>
                  <a:pt x="3162325" y="0"/>
                </a:lnTo>
                <a:lnTo>
                  <a:pt x="3162325" y="499110"/>
                </a:lnTo>
                <a:lnTo>
                  <a:pt x="0" y="499110"/>
                </a:lnTo>
                <a:lnTo>
                  <a:pt x="0" y="10113023"/>
                </a:lnTo>
                <a:lnTo>
                  <a:pt x="7072465" y="10113023"/>
                </a:lnTo>
                <a:lnTo>
                  <a:pt x="7072465" y="499110"/>
                </a:lnTo>
                <a:lnTo>
                  <a:pt x="7072465" y="0"/>
                </a:lnTo>
                <a:close/>
              </a:path>
            </a:pathLst>
          </a:custGeom>
          <a:solidFill>
            <a:srgbClr val="FFFFFF"/>
          </a:solidFill>
        </p:spPr>
        <p:txBody>
          <a:bodyPr wrap="square" lIns="0" tIns="0" rIns="0" bIns="0" rtlCol="0"/>
          <a:lstStyle/>
          <a:p>
            <a:endParaRPr/>
          </a:p>
        </p:txBody>
      </p:sp>
      <p:sp>
        <p:nvSpPr>
          <p:cNvPr id="2" name="Holder 2"/>
          <p:cNvSpPr>
            <a:spLocks noGrp="1"/>
          </p:cNvSpPr>
          <p:nvPr>
            <p:ph type="title"/>
          </p:nvPr>
        </p:nvSpPr>
        <p:spPr>
          <a:xfrm>
            <a:off x="353640" y="402431"/>
            <a:ext cx="6855569" cy="363220"/>
          </a:xfrm>
          <a:prstGeom prst="rect">
            <a:avLst/>
          </a:prstGeom>
        </p:spPr>
        <p:txBody>
          <a:bodyPr wrap="square" lIns="0" tIns="0" rIns="0" bIns="0">
            <a:spAutoFit/>
          </a:bodyPr>
          <a:lstStyle>
            <a:lvl1pPr>
              <a:defRPr sz="2200" b="0" i="0">
                <a:solidFill>
                  <a:schemeClr val="bg1"/>
                </a:solidFill>
                <a:latin typeface="Franklin Gothic Medium"/>
                <a:cs typeface="Franklin Gothic Medium"/>
              </a:defRPr>
            </a:lvl1pPr>
          </a:lstStyle>
          <a:p>
            <a:endParaRPr/>
          </a:p>
        </p:txBody>
      </p:sp>
      <p:sp>
        <p:nvSpPr>
          <p:cNvPr id="3" name="Holder 3"/>
          <p:cNvSpPr>
            <a:spLocks noGrp="1"/>
          </p:cNvSpPr>
          <p:nvPr>
            <p:ph type="body" idx="1"/>
          </p:nvPr>
        </p:nvSpPr>
        <p:spPr>
          <a:xfrm>
            <a:off x="434346" y="3414896"/>
            <a:ext cx="6694157" cy="527875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21728" y="10069678"/>
            <a:ext cx="6625590" cy="242570"/>
          </a:xfrm>
          <a:prstGeom prst="rect">
            <a:avLst/>
          </a:prstGeom>
        </p:spPr>
        <p:txBody>
          <a:bodyPr wrap="square" lIns="0" tIns="0" rIns="0" bIns="0">
            <a:spAutoFit/>
          </a:bodyPr>
          <a:lstStyle>
            <a:lvl1pPr>
              <a:defRPr sz="800" b="0" i="0">
                <a:solidFill>
                  <a:srgbClr val="414142"/>
                </a:solidFill>
                <a:latin typeface="Franklin Gothic Medium"/>
                <a:cs typeface="Franklin Gothic Medium"/>
              </a:defRPr>
            </a:lvl1pPr>
          </a:lstStyle>
          <a:p>
            <a:pPr marL="12700" marR="5080">
              <a:lnSpc>
                <a:spcPts val="800"/>
              </a:lnSpc>
              <a:spcBef>
                <a:spcPts val="190"/>
              </a:spcBef>
            </a:pPr>
            <a:r>
              <a:rPr spc="-15"/>
              <a:t>THE</a:t>
            </a:r>
            <a:r>
              <a:rPr spc="30"/>
              <a:t> </a:t>
            </a:r>
            <a:r>
              <a:rPr spc="-15"/>
              <a:t>DSP</a:t>
            </a:r>
            <a:r>
              <a:rPr spc="30"/>
              <a:t> </a:t>
            </a:r>
            <a:r>
              <a:rPr spc="-20"/>
              <a:t>STRATEGY</a:t>
            </a:r>
            <a:r>
              <a:rPr spc="35"/>
              <a:t> </a:t>
            </a:r>
            <a:r>
              <a:rPr spc="-20"/>
              <a:t>HAS</a:t>
            </a:r>
            <a:r>
              <a:rPr spc="30"/>
              <a:t> </a:t>
            </a:r>
            <a:r>
              <a:rPr spc="-15"/>
              <a:t>BEEN</a:t>
            </a:r>
            <a:r>
              <a:rPr spc="30"/>
              <a:t> </a:t>
            </a:r>
            <a:r>
              <a:rPr spc="-10"/>
              <a:t>IMPLEMENTED</a:t>
            </a:r>
            <a:r>
              <a:rPr spc="35"/>
              <a:t> </a:t>
            </a:r>
            <a:r>
              <a:rPr spc="-15"/>
              <a:t>SINCE</a:t>
            </a:r>
            <a:r>
              <a:rPr spc="30"/>
              <a:t> </a:t>
            </a:r>
            <a:r>
              <a:rPr spc="-20"/>
              <a:t>14</a:t>
            </a:r>
            <a:r>
              <a:rPr spc="30"/>
              <a:t> </a:t>
            </a:r>
            <a:r>
              <a:rPr spc="-20"/>
              <a:t>NOV</a:t>
            </a:r>
            <a:r>
              <a:rPr spc="35"/>
              <a:t> </a:t>
            </a:r>
            <a:r>
              <a:rPr spc="-15"/>
              <a:t>2006,</a:t>
            </a:r>
            <a:r>
              <a:rPr spc="30"/>
              <a:t> </a:t>
            </a:r>
            <a:r>
              <a:rPr spc="-25"/>
              <a:t>AUM</a:t>
            </a:r>
            <a:r>
              <a:rPr spc="30"/>
              <a:t> </a:t>
            </a:r>
            <a:r>
              <a:rPr spc="-15"/>
              <a:t>~US$</a:t>
            </a:r>
            <a:r>
              <a:rPr spc="35"/>
              <a:t> </a:t>
            </a:r>
            <a:r>
              <a:rPr spc="-5"/>
              <a:t>1.8</a:t>
            </a:r>
            <a:r>
              <a:rPr spc="30"/>
              <a:t> </a:t>
            </a:r>
            <a:r>
              <a:rPr spc="-10"/>
              <a:t>BN,</a:t>
            </a:r>
            <a:r>
              <a:rPr spc="30"/>
              <a:t> </a:t>
            </a:r>
            <a:r>
              <a:rPr spc="-20"/>
              <a:t>AS</a:t>
            </a:r>
            <a:r>
              <a:rPr spc="35"/>
              <a:t> </a:t>
            </a:r>
            <a:r>
              <a:rPr spc="-20"/>
              <a:t>ON</a:t>
            </a:r>
            <a:r>
              <a:rPr spc="30"/>
              <a:t> </a:t>
            </a:r>
            <a:r>
              <a:rPr spc="-30"/>
              <a:t>31</a:t>
            </a:r>
            <a:r>
              <a:rPr spc="30"/>
              <a:t> </a:t>
            </a:r>
            <a:r>
              <a:rPr spc="-15"/>
              <a:t>JUL</a:t>
            </a:r>
            <a:r>
              <a:rPr spc="35"/>
              <a:t> </a:t>
            </a:r>
            <a:r>
              <a:rPr spc="-20"/>
              <a:t>2021</a:t>
            </a:r>
            <a:r>
              <a:rPr spc="30"/>
              <a:t> </a:t>
            </a:r>
            <a:r>
              <a:rPr spc="-15"/>
              <a:t>THROUGH</a:t>
            </a:r>
            <a:r>
              <a:rPr spc="30"/>
              <a:t> </a:t>
            </a:r>
            <a:r>
              <a:rPr spc="-20"/>
              <a:t>CERTAIN</a:t>
            </a:r>
            <a:r>
              <a:rPr spc="35"/>
              <a:t> </a:t>
            </a:r>
            <a:r>
              <a:rPr spc="-15"/>
              <a:t>PRODUCTS</a:t>
            </a:r>
            <a:r>
              <a:rPr spc="30"/>
              <a:t> </a:t>
            </a:r>
            <a:r>
              <a:rPr spc="-15"/>
              <a:t>MANAGED</a:t>
            </a:r>
            <a:r>
              <a:rPr spc="40"/>
              <a:t> </a:t>
            </a:r>
            <a:r>
              <a:rPr spc="-25"/>
              <a:t>BY </a:t>
            </a:r>
            <a:r>
              <a:rPr spc="-20"/>
              <a:t> </a:t>
            </a:r>
            <a:r>
              <a:rPr spc="-15"/>
              <a:t>DSP</a:t>
            </a:r>
            <a:r>
              <a:rPr spc="25"/>
              <a:t> </a:t>
            </a:r>
            <a:r>
              <a:rPr spc="-10"/>
              <a:t>INVESTMENT</a:t>
            </a:r>
            <a:r>
              <a:rPr spc="25"/>
              <a:t> </a:t>
            </a:r>
            <a:r>
              <a:rPr spc="-10"/>
              <a:t>MANAGERS</a:t>
            </a:r>
            <a:r>
              <a:rPr spc="50"/>
              <a:t> </a:t>
            </a:r>
            <a:r>
              <a:rPr spc="-5"/>
              <a:t>PVT.</a:t>
            </a:r>
            <a:r>
              <a:rPr spc="15"/>
              <a:t> </a:t>
            </a:r>
            <a:r>
              <a:rPr spc="-15"/>
              <a:t>LTD.,</a:t>
            </a:r>
            <a:r>
              <a:rPr spc="20"/>
              <a:t> </a:t>
            </a:r>
            <a:r>
              <a:rPr spc="-10"/>
              <a:t>WHICH</a:t>
            </a:r>
            <a:r>
              <a:rPr spc="15"/>
              <a:t> </a:t>
            </a:r>
            <a:r>
              <a:rPr spc="-10"/>
              <a:t>ARE</a:t>
            </a:r>
            <a:r>
              <a:rPr spc="20"/>
              <a:t> </a:t>
            </a:r>
            <a:r>
              <a:rPr spc="-10"/>
              <a:t>NOT</a:t>
            </a:r>
            <a:r>
              <a:rPr spc="15"/>
              <a:t> </a:t>
            </a:r>
            <a:r>
              <a:rPr spc="-10"/>
              <a:t>AVAILABLE</a:t>
            </a:r>
            <a:r>
              <a:rPr spc="20"/>
              <a:t> </a:t>
            </a:r>
            <a:r>
              <a:rPr spc="-15"/>
              <a:t>FOR</a:t>
            </a:r>
            <a:r>
              <a:rPr spc="15"/>
              <a:t> </a:t>
            </a:r>
            <a:r>
              <a:rPr spc="-5"/>
              <a:t>INVESTMENT</a:t>
            </a:r>
            <a:r>
              <a:rPr spc="20"/>
              <a:t> </a:t>
            </a:r>
            <a:r>
              <a:rPr spc="-10"/>
              <a:t>IN</a:t>
            </a:r>
            <a:r>
              <a:rPr spc="15"/>
              <a:t> </a:t>
            </a:r>
            <a:r>
              <a:rPr spc="-10"/>
              <a:t>ANY</a:t>
            </a:r>
            <a:r>
              <a:rPr spc="20"/>
              <a:t> </a:t>
            </a:r>
            <a:r>
              <a:rPr spc="-5"/>
              <a:t>JURISDICTION</a:t>
            </a:r>
            <a:r>
              <a:rPr spc="15"/>
              <a:t> </a:t>
            </a:r>
            <a:r>
              <a:rPr spc="-10"/>
              <a:t>EXCEPT</a:t>
            </a:r>
            <a:r>
              <a:rPr spc="20"/>
              <a:t> </a:t>
            </a:r>
            <a:r>
              <a:rPr spc="-15"/>
              <a:t>FOR</a:t>
            </a:r>
            <a:r>
              <a:rPr spc="15"/>
              <a:t> </a:t>
            </a:r>
            <a:r>
              <a:t>INDIA.</a:t>
            </a: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10/7/2024</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image" Target="../media/image1.jpg"/><Relationship Id="rId7" Type="http://schemas.openxmlformats.org/officeDocument/2006/relationships/oleObject" Target="file:///\\DSPMUMPRTECD\Investmentequity$\Ashish%20Tekwani\UCITS%20factsheet\Template.xlsx!O-Weight%20&amp;MCap!R4C4:R13C4" TargetMode="External"/><Relationship Id="rId2" Type="http://schemas.openxmlformats.org/officeDocument/2006/relationships/hyperlink" Target="http://www.dspindia.com/ucit" TargetMode="External"/><Relationship Id="rId1" Type="http://schemas.openxmlformats.org/officeDocument/2006/relationships/slideLayout" Target="../slideLayouts/slideLayout2.xml"/><Relationship Id="rId6" Type="http://schemas.openxmlformats.org/officeDocument/2006/relationships/chart" Target="../charts/chart1.xml"/><Relationship Id="rId5" Type="http://schemas.openxmlformats.org/officeDocument/2006/relationships/image" Target="../media/image2.emf"/><Relationship Id="rId4" Type="http://schemas.openxmlformats.org/officeDocument/2006/relationships/oleObject" Target="file:///\\DSPMUMPRTECD\Investmentequity$\Ashish%20Tekwani\UCITS%20factsheet\Template.xlsx!O-Metrics!R2C2:R6C5" TargetMode="External"/><Relationship Id="rId9"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oleObject" Target="file:///\\DSPMUMPRTECD\Investmentequity$\Ashish%20Tekwani\UCITS%20factsheet\Template.xlsx!O-Attribution!R3C2:R11C3" TargetMode="Externa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oleObject" Target="file:///\\DSPMUMPRTECD\Investmentequity$\Ashish%20Tekwani\UCITS%20factsheet\Template.xlsx!O-Attribution!R13C2:R21C3" TargetMode="Externa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oleObject" Target="file:///\\DSPMUMPRTECD\Investmentequity$\Ashish%20Tekwani\UCITS%20factsheet\Template.xlsx!O-CY%20Perf!R3C2:R6C7" TargetMode="External"/><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543654" y="951238"/>
            <a:ext cx="6639389" cy="516808"/>
          </a:xfrm>
          <a:prstGeom prst="rect">
            <a:avLst/>
          </a:prstGeom>
        </p:spPr>
        <p:txBody>
          <a:bodyPr vert="horz" wrap="square" lIns="0" tIns="16510" rIns="0" bIns="0" rtlCol="0">
            <a:spAutoFit/>
          </a:bodyPr>
          <a:lstStyle/>
          <a:p>
            <a:pPr marL="22860">
              <a:lnSpc>
                <a:spcPts val="1530"/>
              </a:lnSpc>
              <a:spcBef>
                <a:spcPts val="130"/>
              </a:spcBef>
            </a:pPr>
            <a:r>
              <a:rPr sz="1300" spc="15" dirty="0">
                <a:solidFill>
                  <a:srgbClr val="231F20"/>
                </a:solidFill>
                <a:latin typeface="Franklin Gothic Medium"/>
                <a:cs typeface="Franklin Gothic Medium"/>
              </a:rPr>
              <a:t>INVESTMENT</a:t>
            </a:r>
            <a:r>
              <a:rPr sz="1300" spc="-30" dirty="0">
                <a:solidFill>
                  <a:srgbClr val="231F20"/>
                </a:solidFill>
                <a:latin typeface="Franklin Gothic Medium"/>
                <a:cs typeface="Franklin Gothic Medium"/>
              </a:rPr>
              <a:t> </a:t>
            </a:r>
            <a:r>
              <a:rPr sz="1300" spc="-5" dirty="0">
                <a:solidFill>
                  <a:srgbClr val="231F20"/>
                </a:solidFill>
                <a:latin typeface="Franklin Gothic Medium"/>
                <a:cs typeface="Franklin Gothic Medium"/>
              </a:rPr>
              <a:t>STRATEGY</a:t>
            </a:r>
            <a:endParaRPr sz="1300" dirty="0">
              <a:latin typeface="Franklin Gothic Medium"/>
              <a:cs typeface="Franklin Gothic Medium"/>
            </a:endParaRPr>
          </a:p>
          <a:p>
            <a:pPr marL="22860" marR="5080" algn="just">
              <a:lnSpc>
                <a:spcPts val="1200"/>
              </a:lnSpc>
              <a:spcBef>
                <a:spcPts val="10"/>
              </a:spcBef>
            </a:pPr>
            <a:r>
              <a:rPr sz="1000" spc="-5" dirty="0">
                <a:solidFill>
                  <a:srgbClr val="231F20"/>
                </a:solidFill>
                <a:latin typeface="Franklin Gothic Medium"/>
                <a:cs typeface="Franklin Gothic Medium"/>
              </a:rPr>
              <a:t>The</a:t>
            </a:r>
            <a:r>
              <a:rPr sz="1000" dirty="0">
                <a:solidFill>
                  <a:srgbClr val="231F20"/>
                </a:solidFill>
                <a:latin typeface="Franklin Gothic Medium"/>
                <a:cs typeface="Franklin Gothic Medium"/>
              </a:rPr>
              <a:t> </a:t>
            </a:r>
            <a:r>
              <a:rPr sz="1000" spc="-10" dirty="0">
                <a:solidFill>
                  <a:srgbClr val="231F20"/>
                </a:solidFill>
                <a:latin typeface="Franklin Gothic Medium"/>
                <a:cs typeface="Franklin Gothic Medium"/>
              </a:rPr>
              <a:t>investment</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objective</a:t>
            </a:r>
            <a:r>
              <a:rPr sz="1000" dirty="0">
                <a:solidFill>
                  <a:srgbClr val="231F20"/>
                </a:solidFill>
                <a:latin typeface="Franklin Gothic Medium"/>
                <a:cs typeface="Franklin Gothic Medium"/>
              </a:rPr>
              <a:t> of</a:t>
            </a:r>
            <a:r>
              <a:rPr sz="1000" spc="1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the</a:t>
            </a:r>
            <a:r>
              <a:rPr lang="en-US" sz="1000" spc="-5" dirty="0">
                <a:solidFill>
                  <a:srgbClr val="231F20"/>
                </a:solidFill>
                <a:latin typeface="Franklin Gothic Medium"/>
                <a:cs typeface="Franklin Gothic Medium"/>
              </a:rPr>
              <a:t> DSP India Equity</a:t>
            </a:r>
            <a:r>
              <a:rPr sz="1000" dirty="0">
                <a:solidFill>
                  <a:srgbClr val="231F20"/>
                </a:solidFill>
                <a:latin typeface="Franklin Gothic Medium"/>
                <a:cs typeface="Franklin Gothic Medium"/>
              </a:rPr>
              <a:t> </a:t>
            </a:r>
            <a:r>
              <a:rPr sz="1000" spc="-10" dirty="0">
                <a:solidFill>
                  <a:srgbClr val="231F20"/>
                </a:solidFill>
                <a:latin typeface="Franklin Gothic Medium"/>
                <a:cs typeface="Franklin Gothic Medium"/>
              </a:rPr>
              <a:t>Fund</a:t>
            </a:r>
            <a:r>
              <a:rPr lang="en-US" sz="1000" spc="-10" dirty="0">
                <a:solidFill>
                  <a:srgbClr val="231F20"/>
                </a:solidFill>
                <a:latin typeface="Franklin Gothic Medium"/>
                <a:cs typeface="Franklin Gothic Medium"/>
              </a:rPr>
              <a:t> (“Fund”)</a:t>
            </a:r>
            <a:r>
              <a:rPr sz="1000" spc="5" dirty="0">
                <a:solidFill>
                  <a:srgbClr val="231F20"/>
                </a:solidFill>
                <a:latin typeface="Franklin Gothic Medium"/>
                <a:cs typeface="Franklin Gothic Medium"/>
              </a:rPr>
              <a:t> </a:t>
            </a:r>
            <a:r>
              <a:rPr sz="1000" dirty="0">
                <a:solidFill>
                  <a:srgbClr val="231F20"/>
                </a:solidFill>
                <a:latin typeface="Franklin Gothic Medium"/>
                <a:cs typeface="Franklin Gothic Medium"/>
              </a:rPr>
              <a:t>is</a:t>
            </a:r>
            <a:r>
              <a:rPr sz="1000" spc="10" dirty="0">
                <a:solidFill>
                  <a:srgbClr val="231F20"/>
                </a:solidFill>
                <a:latin typeface="Franklin Gothic Medium"/>
                <a:cs typeface="Franklin Gothic Medium"/>
              </a:rPr>
              <a:t> </a:t>
            </a:r>
            <a:r>
              <a:rPr sz="1000" spc="-10" dirty="0">
                <a:solidFill>
                  <a:srgbClr val="231F20"/>
                </a:solidFill>
                <a:latin typeface="Franklin Gothic Medium"/>
                <a:cs typeface="Franklin Gothic Medium"/>
              </a:rPr>
              <a:t>to</a:t>
            </a:r>
            <a:r>
              <a:rPr sz="1000" spc="5"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achieve</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long</a:t>
            </a:r>
            <a:r>
              <a:rPr sz="1000" spc="5" dirty="0">
                <a:solidFill>
                  <a:srgbClr val="231F20"/>
                </a:solidFill>
                <a:latin typeface="Franklin Gothic Medium"/>
                <a:cs typeface="Franklin Gothic Medium"/>
              </a:rPr>
              <a:t> </a:t>
            </a:r>
            <a:r>
              <a:rPr sz="1000" spc="-10" dirty="0">
                <a:solidFill>
                  <a:srgbClr val="231F20"/>
                </a:solidFill>
                <a:latin typeface="Franklin Gothic Medium"/>
                <a:cs typeface="Franklin Gothic Medium"/>
              </a:rPr>
              <a:t>term</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capital</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appreciation</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from</a:t>
            </a:r>
            <a:r>
              <a:rPr sz="1000" spc="10" dirty="0">
                <a:solidFill>
                  <a:srgbClr val="231F20"/>
                </a:solidFill>
                <a:latin typeface="Franklin Gothic Medium"/>
                <a:cs typeface="Franklin Gothic Medium"/>
              </a:rPr>
              <a:t> </a:t>
            </a:r>
            <a:r>
              <a:rPr sz="1000" dirty="0">
                <a:solidFill>
                  <a:srgbClr val="231F20"/>
                </a:solidFill>
                <a:latin typeface="Franklin Gothic Medium"/>
                <a:cs typeface="Franklin Gothic Medium"/>
              </a:rPr>
              <a:t>a</a:t>
            </a:r>
            <a:r>
              <a:rPr sz="1000" spc="5"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portfolio</a:t>
            </a:r>
            <a:r>
              <a:rPr lang="en-US" sz="1000" spc="5"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that</a:t>
            </a:r>
            <a:r>
              <a:rPr sz="1000" spc="5" dirty="0">
                <a:solidFill>
                  <a:srgbClr val="231F20"/>
                </a:solidFill>
                <a:latin typeface="Franklin Gothic Medium"/>
                <a:cs typeface="Franklin Gothic Medium"/>
              </a:rPr>
              <a:t> </a:t>
            </a:r>
            <a:r>
              <a:rPr sz="1000" dirty="0">
                <a:solidFill>
                  <a:srgbClr val="231F20"/>
                </a:solidFill>
                <a:latin typeface="Franklin Gothic Medium"/>
                <a:cs typeface="Franklin Gothic Medium"/>
              </a:rPr>
              <a:t>is</a:t>
            </a:r>
            <a:r>
              <a:rPr sz="1000" spc="5"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substantially </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constituted </a:t>
            </a:r>
            <a:r>
              <a:rPr sz="1000" dirty="0">
                <a:solidFill>
                  <a:srgbClr val="231F20"/>
                </a:solidFill>
                <a:latin typeface="Franklin Gothic Medium"/>
                <a:cs typeface="Franklin Gothic Medium"/>
              </a:rPr>
              <a:t>of </a:t>
            </a:r>
            <a:r>
              <a:rPr sz="1000" spc="-5" dirty="0">
                <a:solidFill>
                  <a:srgbClr val="231F20"/>
                </a:solidFill>
                <a:latin typeface="Franklin Gothic Medium"/>
                <a:cs typeface="Franklin Gothic Medium"/>
              </a:rPr>
              <a:t>equity </a:t>
            </a:r>
            <a:r>
              <a:rPr sz="1000" dirty="0">
                <a:solidFill>
                  <a:srgbClr val="231F20"/>
                </a:solidFill>
                <a:latin typeface="Franklin Gothic Medium"/>
                <a:cs typeface="Franklin Gothic Medium"/>
              </a:rPr>
              <a:t>and </a:t>
            </a:r>
            <a:r>
              <a:rPr sz="1000" spc="-5" dirty="0">
                <a:solidFill>
                  <a:srgbClr val="231F20"/>
                </a:solidFill>
                <a:latin typeface="Franklin Gothic Medium"/>
                <a:cs typeface="Franklin Gothic Medium"/>
              </a:rPr>
              <a:t>equity</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related securities</a:t>
            </a:r>
            <a:r>
              <a:rPr sz="1000" dirty="0">
                <a:solidFill>
                  <a:srgbClr val="231F20"/>
                </a:solidFill>
                <a:latin typeface="Franklin Gothic Medium"/>
                <a:cs typeface="Franklin Gothic Medium"/>
              </a:rPr>
              <a:t> of </a:t>
            </a:r>
            <a:r>
              <a:rPr sz="1000" spc="-5" dirty="0">
                <a:solidFill>
                  <a:srgbClr val="231F20"/>
                </a:solidFill>
                <a:latin typeface="Franklin Gothic Medium"/>
                <a:cs typeface="Franklin Gothic Medium"/>
              </a:rPr>
              <a:t>mid cap</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and</a:t>
            </a:r>
            <a:r>
              <a:rPr sz="1000" dirty="0">
                <a:solidFill>
                  <a:srgbClr val="231F20"/>
                </a:solidFill>
                <a:latin typeface="Franklin Gothic Medium"/>
                <a:cs typeface="Franklin Gothic Medium"/>
              </a:rPr>
              <a:t> </a:t>
            </a:r>
            <a:r>
              <a:rPr sz="1000" spc="-5" dirty="0">
                <a:solidFill>
                  <a:srgbClr val="231F20"/>
                </a:solidFill>
                <a:latin typeface="Franklin Gothic Medium"/>
                <a:cs typeface="Franklin Gothic Medium"/>
              </a:rPr>
              <a:t>small cap companies.</a:t>
            </a:r>
            <a:r>
              <a:rPr lang="en-US" sz="1000" spc="-5" dirty="0">
                <a:solidFill>
                  <a:srgbClr val="231F20"/>
                </a:solidFill>
                <a:latin typeface="Franklin Gothic Medium"/>
                <a:cs typeface="Franklin Gothic Medium"/>
              </a:rPr>
              <a:t>	</a:t>
            </a:r>
            <a:endParaRPr sz="900" dirty="0">
              <a:latin typeface="Franklin Gothic Medium"/>
              <a:cs typeface="Franklin Gothic Medium"/>
            </a:endParaRPr>
          </a:p>
        </p:txBody>
      </p:sp>
      <p:grpSp>
        <p:nvGrpSpPr>
          <p:cNvPr id="69" name="Group 68"/>
          <p:cNvGrpSpPr/>
          <p:nvPr/>
        </p:nvGrpSpPr>
        <p:grpSpPr>
          <a:xfrm>
            <a:off x="460734" y="3377838"/>
            <a:ext cx="1954530" cy="428964"/>
            <a:chOff x="460734" y="3269386"/>
            <a:chExt cx="1954530" cy="428964"/>
          </a:xfrm>
        </p:grpSpPr>
        <p:sp>
          <p:nvSpPr>
            <p:cNvPr id="10" name="object 10"/>
            <p:cNvSpPr/>
            <p:nvPr/>
          </p:nvSpPr>
          <p:spPr>
            <a:xfrm flipV="1">
              <a:off x="1339148" y="3360694"/>
              <a:ext cx="1076116" cy="45719"/>
            </a:xfrm>
            <a:custGeom>
              <a:avLst/>
              <a:gdLst/>
              <a:ahLst/>
              <a:cxnLst/>
              <a:rect l="l" t="t" r="r" b="b"/>
              <a:pathLst>
                <a:path w="847725">
                  <a:moveTo>
                    <a:pt x="0" y="0"/>
                  </a:moveTo>
                  <a:lnTo>
                    <a:pt x="847725" y="0"/>
                  </a:lnTo>
                </a:path>
              </a:pathLst>
            </a:custGeom>
            <a:ln w="9525">
              <a:solidFill>
                <a:srgbClr val="231F20"/>
              </a:solidFill>
            </a:ln>
          </p:spPr>
          <p:txBody>
            <a:bodyPr wrap="square" lIns="0" tIns="0" rIns="0" bIns="0" rtlCol="0"/>
            <a:lstStyle/>
            <a:p>
              <a:endParaRPr/>
            </a:p>
          </p:txBody>
        </p:sp>
        <p:sp>
          <p:nvSpPr>
            <p:cNvPr id="11" name="object 11"/>
            <p:cNvSpPr txBox="1"/>
            <p:nvPr/>
          </p:nvSpPr>
          <p:spPr>
            <a:xfrm>
              <a:off x="460734" y="3269386"/>
              <a:ext cx="1412516" cy="428964"/>
            </a:xfrm>
            <a:prstGeom prst="rect">
              <a:avLst/>
            </a:prstGeom>
          </p:spPr>
          <p:txBody>
            <a:bodyPr vert="horz" wrap="square" lIns="0" tIns="15875" rIns="0" bIns="0" rtlCol="0">
              <a:spAutoFit/>
            </a:bodyPr>
            <a:lstStyle/>
            <a:p>
              <a:pPr marL="12700">
                <a:lnSpc>
                  <a:spcPct val="100000"/>
                </a:lnSpc>
                <a:spcBef>
                  <a:spcPts val="125"/>
                </a:spcBef>
              </a:pPr>
              <a:r>
                <a:rPr sz="1300" spc="5" dirty="0">
                  <a:solidFill>
                    <a:srgbClr val="231F20"/>
                  </a:solidFill>
                  <a:latin typeface="Franklin Gothic Medium"/>
                  <a:cs typeface="Franklin Gothic Medium"/>
                </a:rPr>
                <a:t>KEY</a:t>
              </a:r>
              <a:r>
                <a:rPr sz="1300" spc="-15" dirty="0">
                  <a:solidFill>
                    <a:srgbClr val="231F20"/>
                  </a:solidFill>
                  <a:latin typeface="Franklin Gothic Medium"/>
                  <a:cs typeface="Franklin Gothic Medium"/>
                </a:rPr>
                <a:t> </a:t>
              </a:r>
              <a:r>
                <a:rPr sz="1300" spc="15" dirty="0">
                  <a:solidFill>
                    <a:srgbClr val="231F20"/>
                  </a:solidFill>
                  <a:latin typeface="Franklin Gothic Medium"/>
                  <a:cs typeface="Franklin Gothic Medium"/>
                </a:rPr>
                <a:t>FUND</a:t>
              </a:r>
              <a:endParaRPr lang="en-GB" sz="1300" spc="15" dirty="0">
                <a:solidFill>
                  <a:srgbClr val="231F20"/>
                </a:solidFill>
                <a:latin typeface="Franklin Gothic Medium"/>
                <a:cs typeface="Franklin Gothic Medium"/>
              </a:endParaRPr>
            </a:p>
            <a:p>
              <a:pPr marL="12700">
                <a:spcBef>
                  <a:spcPts val="125"/>
                </a:spcBef>
              </a:pPr>
              <a:r>
                <a:rPr lang="en-GB" sz="1300" spc="15" dirty="0">
                  <a:solidFill>
                    <a:srgbClr val="231F20"/>
                  </a:solidFill>
                  <a:latin typeface="Franklin Gothic Medium"/>
                  <a:cs typeface="Franklin Gothic Medium"/>
                </a:rPr>
                <a:t>CHARACTERISTICS</a:t>
              </a:r>
              <a:endParaRPr sz="1300" dirty="0">
                <a:latin typeface="Franklin Gothic Medium"/>
                <a:cs typeface="Franklin Gothic Medium"/>
              </a:endParaRPr>
            </a:p>
          </p:txBody>
        </p:sp>
      </p:grpSp>
      <p:sp>
        <p:nvSpPr>
          <p:cNvPr id="12" name="object 12"/>
          <p:cNvSpPr txBox="1"/>
          <p:nvPr/>
        </p:nvSpPr>
        <p:spPr>
          <a:xfrm>
            <a:off x="460733" y="3705793"/>
            <a:ext cx="2084463" cy="5800562"/>
          </a:xfrm>
          <a:prstGeom prst="rect">
            <a:avLst/>
          </a:prstGeom>
        </p:spPr>
        <p:txBody>
          <a:bodyPr vert="horz" wrap="square" lIns="0" tIns="120650" rIns="0" bIns="0" rtlCol="0">
            <a:spAutoFit/>
          </a:bodyPr>
          <a:lstStyle/>
          <a:p>
            <a:pPr marL="43180">
              <a:lnSpc>
                <a:spcPct val="77000"/>
              </a:lnSpc>
              <a:spcBef>
                <a:spcPts val="500"/>
              </a:spcBef>
            </a:pPr>
            <a:r>
              <a:rPr sz="800" spc="-10" dirty="0">
                <a:solidFill>
                  <a:srgbClr val="231F20"/>
                </a:solidFill>
                <a:latin typeface="Franklin Gothic Medium"/>
                <a:cs typeface="Franklin Gothic Medium"/>
              </a:rPr>
              <a:t>Fund:</a:t>
            </a:r>
            <a:r>
              <a:rPr sz="800" spc="-15" dirty="0">
                <a:solidFill>
                  <a:srgbClr val="231F20"/>
                </a:solidFill>
                <a:latin typeface="Franklin Gothic Medium"/>
                <a:cs typeface="Franklin Gothic Medium"/>
              </a:rPr>
              <a:t> </a:t>
            </a:r>
            <a:r>
              <a:rPr sz="800" dirty="0">
                <a:solidFill>
                  <a:srgbClr val="231F20"/>
                </a:solidFill>
                <a:latin typeface="Franklin Gothic Book"/>
                <a:cs typeface="Franklin Gothic Book"/>
              </a:rPr>
              <a:t>DSP</a:t>
            </a:r>
            <a:r>
              <a:rPr sz="800" spc="-10" dirty="0">
                <a:solidFill>
                  <a:srgbClr val="231F20"/>
                </a:solidFill>
                <a:latin typeface="Franklin Gothic Book"/>
                <a:cs typeface="Franklin Gothic Book"/>
              </a:rPr>
              <a:t> </a:t>
            </a:r>
            <a:r>
              <a:rPr sz="800" dirty="0">
                <a:solidFill>
                  <a:srgbClr val="231F20"/>
                </a:solidFill>
                <a:latin typeface="Franklin Gothic Book"/>
                <a:cs typeface="Franklin Gothic Book"/>
              </a:rPr>
              <a:t>India</a:t>
            </a:r>
            <a:r>
              <a:rPr sz="800" spc="-10" dirty="0">
                <a:solidFill>
                  <a:srgbClr val="231F20"/>
                </a:solidFill>
                <a:latin typeface="Franklin Gothic Book"/>
                <a:cs typeface="Franklin Gothic Book"/>
              </a:rPr>
              <a:t> </a:t>
            </a:r>
            <a:r>
              <a:rPr sz="800" spc="-5" dirty="0">
                <a:solidFill>
                  <a:srgbClr val="231F20"/>
                </a:solidFill>
                <a:latin typeface="Franklin Gothic Book"/>
                <a:cs typeface="Franklin Gothic Book"/>
              </a:rPr>
              <a:t>Equity</a:t>
            </a:r>
            <a:r>
              <a:rPr sz="800" spc="-10" dirty="0">
                <a:solidFill>
                  <a:srgbClr val="231F20"/>
                </a:solidFill>
                <a:latin typeface="Franklin Gothic Book"/>
                <a:cs typeface="Franklin Gothic Book"/>
              </a:rPr>
              <a:t> Fund</a:t>
            </a:r>
            <a:endParaRPr sz="800" dirty="0">
              <a:latin typeface="Franklin Gothic Book"/>
              <a:cs typeface="Franklin Gothic Book"/>
            </a:endParaRPr>
          </a:p>
          <a:p>
            <a:pPr marL="43180" marR="287020">
              <a:lnSpc>
                <a:spcPct val="77000"/>
              </a:lnSpc>
              <a:spcBef>
                <a:spcPts val="775"/>
              </a:spcBef>
            </a:pPr>
            <a:r>
              <a:rPr sz="800" spc="-10" dirty="0">
                <a:solidFill>
                  <a:srgbClr val="231F20"/>
                </a:solidFill>
                <a:latin typeface="Franklin Gothic Medium"/>
                <a:cs typeface="Franklin Gothic Medium"/>
              </a:rPr>
              <a:t>Fund </a:t>
            </a:r>
            <a:r>
              <a:rPr sz="800" spc="-5" dirty="0">
                <a:solidFill>
                  <a:srgbClr val="231F20"/>
                </a:solidFill>
                <a:latin typeface="Franklin Gothic Medium"/>
                <a:cs typeface="Franklin Gothic Medium"/>
              </a:rPr>
              <a:t>Structure: </a:t>
            </a:r>
            <a:r>
              <a:rPr sz="800" dirty="0">
                <a:solidFill>
                  <a:srgbClr val="231F20"/>
                </a:solidFill>
                <a:latin typeface="Franklin Gothic Book"/>
                <a:cs typeface="Franklin Gothic Book"/>
              </a:rPr>
              <a:t>UCITS </a:t>
            </a:r>
            <a:r>
              <a:rPr sz="800" spc="-10" dirty="0">
                <a:solidFill>
                  <a:srgbClr val="231F20"/>
                </a:solidFill>
                <a:latin typeface="Franklin Gothic Book"/>
                <a:cs typeface="Franklin Gothic Book"/>
              </a:rPr>
              <a:t>ICAV </a:t>
            </a:r>
            <a:r>
              <a:rPr sz="800" spc="-5" dirty="0">
                <a:solidFill>
                  <a:srgbClr val="231F20"/>
                </a:solidFill>
                <a:latin typeface="Franklin Gothic Book"/>
                <a:cs typeface="Franklin Gothic Book"/>
              </a:rPr>
              <a:t>(Sub </a:t>
            </a:r>
            <a:r>
              <a:rPr sz="800" spc="-10" dirty="0">
                <a:solidFill>
                  <a:srgbClr val="231F20"/>
                </a:solidFill>
                <a:latin typeface="Franklin Gothic Book"/>
                <a:cs typeface="Franklin Gothic Book"/>
              </a:rPr>
              <a:t>Fund </a:t>
            </a:r>
            <a:r>
              <a:rPr sz="800" spc="-185" dirty="0">
                <a:solidFill>
                  <a:srgbClr val="231F20"/>
                </a:solidFill>
                <a:latin typeface="Franklin Gothic Book"/>
                <a:cs typeface="Franklin Gothic Book"/>
              </a:rPr>
              <a:t> </a:t>
            </a:r>
            <a:r>
              <a:rPr sz="800" dirty="0">
                <a:solidFill>
                  <a:srgbClr val="231F20"/>
                </a:solidFill>
                <a:latin typeface="Franklin Gothic Book"/>
                <a:cs typeface="Franklin Gothic Book"/>
              </a:rPr>
              <a:t>of</a:t>
            </a:r>
            <a:r>
              <a:rPr sz="800" spc="190" dirty="0">
                <a:solidFill>
                  <a:srgbClr val="231F20"/>
                </a:solidFill>
                <a:latin typeface="Franklin Gothic Book"/>
                <a:cs typeface="Franklin Gothic Book"/>
              </a:rPr>
              <a:t> </a:t>
            </a:r>
            <a:r>
              <a:rPr sz="800" dirty="0">
                <a:solidFill>
                  <a:srgbClr val="231F20"/>
                </a:solidFill>
                <a:latin typeface="Franklin Gothic Book"/>
                <a:cs typeface="Franklin Gothic Book"/>
              </a:rPr>
              <a:t>DSP Global</a:t>
            </a:r>
            <a:r>
              <a:rPr sz="800" spc="-5" dirty="0">
                <a:solidFill>
                  <a:srgbClr val="231F20"/>
                </a:solidFill>
                <a:latin typeface="Franklin Gothic Book"/>
                <a:cs typeface="Franklin Gothic Book"/>
              </a:rPr>
              <a:t> </a:t>
            </a:r>
            <a:r>
              <a:rPr sz="800" spc="-10" dirty="0">
                <a:solidFill>
                  <a:srgbClr val="231F20"/>
                </a:solidFill>
                <a:latin typeface="Franklin Gothic Book"/>
                <a:cs typeface="Franklin Gothic Book"/>
              </a:rPr>
              <a:t>Funds</a:t>
            </a:r>
            <a:r>
              <a:rPr sz="800" dirty="0">
                <a:solidFill>
                  <a:srgbClr val="231F20"/>
                </a:solidFill>
                <a:latin typeface="Franklin Gothic Book"/>
                <a:cs typeface="Franklin Gothic Book"/>
              </a:rPr>
              <a:t> </a:t>
            </a:r>
            <a:r>
              <a:rPr sz="800" spc="-10" dirty="0">
                <a:solidFill>
                  <a:srgbClr val="231F20"/>
                </a:solidFill>
                <a:latin typeface="Franklin Gothic Book"/>
                <a:cs typeface="Franklin Gothic Book"/>
              </a:rPr>
              <a:t>ICAV)</a:t>
            </a:r>
            <a:endParaRPr sz="800" dirty="0">
              <a:latin typeface="Franklin Gothic Book"/>
              <a:cs typeface="Franklin Gothic Book"/>
            </a:endParaRPr>
          </a:p>
          <a:p>
            <a:pPr marL="43180" marR="273050">
              <a:lnSpc>
                <a:spcPct val="77000"/>
              </a:lnSpc>
              <a:spcBef>
                <a:spcPts val="780"/>
              </a:spcBef>
            </a:pPr>
            <a:r>
              <a:rPr sz="800" spc="-10" dirty="0">
                <a:solidFill>
                  <a:srgbClr val="231F20"/>
                </a:solidFill>
                <a:latin typeface="Franklin Gothic Medium"/>
                <a:cs typeface="Franklin Gothic Medium"/>
              </a:rPr>
              <a:t>Investment </a:t>
            </a:r>
            <a:r>
              <a:rPr sz="800" dirty="0">
                <a:solidFill>
                  <a:srgbClr val="231F20"/>
                </a:solidFill>
                <a:latin typeface="Franklin Gothic Medium"/>
                <a:cs typeface="Franklin Gothic Medium"/>
              </a:rPr>
              <a:t>Manager: </a:t>
            </a:r>
            <a:r>
              <a:rPr sz="800" dirty="0">
                <a:solidFill>
                  <a:srgbClr val="231F20"/>
                </a:solidFill>
                <a:latin typeface="Franklin Gothic Book"/>
                <a:cs typeface="Franklin Gothic Book"/>
              </a:rPr>
              <a:t>DSP </a:t>
            </a:r>
            <a:r>
              <a:rPr lang="en-US" sz="800" spc="-5" dirty="0">
                <a:solidFill>
                  <a:srgbClr val="231F20"/>
                </a:solidFill>
                <a:latin typeface="Franklin Gothic Book"/>
                <a:cs typeface="Franklin Gothic Book"/>
              </a:rPr>
              <a:t>Asset</a:t>
            </a:r>
            <a:r>
              <a:rPr sz="800" spc="-5" dirty="0">
                <a:solidFill>
                  <a:srgbClr val="231F20"/>
                </a:solidFill>
                <a:latin typeface="Franklin Gothic Book"/>
                <a:cs typeface="Franklin Gothic Book"/>
              </a:rPr>
              <a:t> </a:t>
            </a:r>
            <a:r>
              <a:rPr sz="800" spc="-185" dirty="0">
                <a:solidFill>
                  <a:srgbClr val="231F20"/>
                </a:solidFill>
                <a:latin typeface="Franklin Gothic Book"/>
                <a:cs typeface="Franklin Gothic Book"/>
              </a:rPr>
              <a:t> </a:t>
            </a:r>
            <a:r>
              <a:rPr sz="800" dirty="0">
                <a:solidFill>
                  <a:srgbClr val="231F20"/>
                </a:solidFill>
                <a:latin typeface="Franklin Gothic Book"/>
                <a:cs typeface="Franklin Gothic Book"/>
              </a:rPr>
              <a:t>Managers</a:t>
            </a:r>
            <a:r>
              <a:rPr sz="800" spc="-5" dirty="0">
                <a:solidFill>
                  <a:srgbClr val="231F20"/>
                </a:solidFill>
                <a:latin typeface="Franklin Gothic Book"/>
                <a:cs typeface="Franklin Gothic Book"/>
              </a:rPr>
              <a:t> </a:t>
            </a:r>
            <a:r>
              <a:rPr lang="en-US" sz="800" spc="-5" dirty="0">
                <a:solidFill>
                  <a:srgbClr val="231F20"/>
                </a:solidFill>
                <a:latin typeface="Franklin Gothic Book"/>
                <a:cs typeface="Franklin Gothic Book"/>
              </a:rPr>
              <a:t>Private Limited</a:t>
            </a:r>
          </a:p>
          <a:p>
            <a:pPr marL="43180" marR="273050">
              <a:lnSpc>
                <a:spcPct val="77000"/>
              </a:lnSpc>
              <a:spcBef>
                <a:spcPts val="780"/>
              </a:spcBef>
            </a:pPr>
            <a:r>
              <a:rPr lang="en-US" sz="800" spc="-10" dirty="0">
                <a:solidFill>
                  <a:srgbClr val="231F20"/>
                </a:solidFill>
                <a:latin typeface="Franklin Gothic Medium"/>
                <a:cs typeface="Franklin Gothic Medium"/>
              </a:rPr>
              <a:t>Fund </a:t>
            </a:r>
            <a:r>
              <a:rPr lang="en-US" sz="800" dirty="0">
                <a:solidFill>
                  <a:srgbClr val="231F20"/>
                </a:solidFill>
                <a:latin typeface="Franklin Gothic Medium"/>
                <a:cs typeface="Franklin Gothic Medium"/>
              </a:rPr>
              <a:t>Manager: </a:t>
            </a:r>
            <a:r>
              <a:rPr lang="en-US" sz="800" dirty="0">
                <a:solidFill>
                  <a:srgbClr val="231F20"/>
                </a:solidFill>
                <a:latin typeface="Franklin Gothic Book"/>
                <a:cs typeface="Franklin Gothic Book"/>
              </a:rPr>
              <a:t>Vinit Sambre</a:t>
            </a:r>
            <a:endParaRPr sz="800" dirty="0">
              <a:latin typeface="Franklin Gothic Book"/>
              <a:cs typeface="Franklin Gothic Book"/>
            </a:endParaRPr>
          </a:p>
          <a:p>
            <a:pPr marL="43180">
              <a:lnSpc>
                <a:spcPct val="77000"/>
              </a:lnSpc>
              <a:spcBef>
                <a:spcPts val="605"/>
              </a:spcBef>
            </a:pPr>
            <a:r>
              <a:rPr sz="800" spc="-10" dirty="0">
                <a:solidFill>
                  <a:srgbClr val="231F20"/>
                </a:solidFill>
                <a:latin typeface="Franklin Gothic Medium"/>
                <a:cs typeface="Franklin Gothic Medium"/>
              </a:rPr>
              <a:t>Investment</a:t>
            </a:r>
            <a:r>
              <a:rPr sz="800" spc="-15" dirty="0">
                <a:solidFill>
                  <a:srgbClr val="231F20"/>
                </a:solidFill>
                <a:latin typeface="Franklin Gothic Medium"/>
                <a:cs typeface="Franklin Gothic Medium"/>
              </a:rPr>
              <a:t> </a:t>
            </a:r>
            <a:r>
              <a:rPr sz="800" dirty="0">
                <a:solidFill>
                  <a:srgbClr val="231F20"/>
                </a:solidFill>
                <a:latin typeface="Franklin Gothic Medium"/>
                <a:cs typeface="Franklin Gothic Medium"/>
              </a:rPr>
              <a:t>Area:</a:t>
            </a:r>
            <a:r>
              <a:rPr sz="800" spc="-5" dirty="0">
                <a:solidFill>
                  <a:srgbClr val="231F20"/>
                </a:solidFill>
                <a:latin typeface="Franklin Gothic Medium"/>
                <a:cs typeface="Franklin Gothic Medium"/>
              </a:rPr>
              <a:t> </a:t>
            </a:r>
            <a:r>
              <a:rPr sz="800" dirty="0">
                <a:solidFill>
                  <a:srgbClr val="231F20"/>
                </a:solidFill>
                <a:latin typeface="Franklin Gothic Book"/>
                <a:cs typeface="Franklin Gothic Book"/>
              </a:rPr>
              <a:t>India</a:t>
            </a:r>
            <a:r>
              <a:rPr sz="800" spc="-5" dirty="0">
                <a:solidFill>
                  <a:srgbClr val="231F20"/>
                </a:solidFill>
                <a:latin typeface="Franklin Gothic Book"/>
                <a:cs typeface="Franklin Gothic Book"/>
              </a:rPr>
              <a:t> Equities</a:t>
            </a:r>
            <a:endParaRPr sz="800" dirty="0">
              <a:latin typeface="Franklin Gothic Book"/>
              <a:cs typeface="Franklin Gothic Book"/>
            </a:endParaRPr>
          </a:p>
          <a:p>
            <a:pPr marL="43180" marR="154305">
              <a:lnSpc>
                <a:spcPct val="77000"/>
              </a:lnSpc>
              <a:spcBef>
                <a:spcPts val="775"/>
              </a:spcBef>
            </a:pPr>
            <a:r>
              <a:rPr sz="800" spc="-15" dirty="0">
                <a:solidFill>
                  <a:srgbClr val="231F20"/>
                </a:solidFill>
                <a:latin typeface="Franklin Gothic Medium"/>
                <a:cs typeface="Franklin Gothic Medium"/>
              </a:rPr>
              <a:t>Total</a:t>
            </a:r>
            <a:r>
              <a:rPr sz="800" spc="-10" dirty="0">
                <a:solidFill>
                  <a:srgbClr val="231F20"/>
                </a:solidFill>
                <a:latin typeface="Franklin Gothic Medium"/>
                <a:cs typeface="Franklin Gothic Medium"/>
              </a:rPr>
              <a:t> </a:t>
            </a:r>
            <a:r>
              <a:rPr sz="800" dirty="0">
                <a:solidFill>
                  <a:srgbClr val="231F20"/>
                </a:solidFill>
                <a:latin typeface="Franklin Gothic Medium"/>
                <a:cs typeface="Franklin Gothic Medium"/>
              </a:rPr>
              <a:t>Firm </a:t>
            </a:r>
            <a:r>
              <a:rPr sz="800" spc="-5" dirty="0">
                <a:solidFill>
                  <a:srgbClr val="231F20"/>
                </a:solidFill>
                <a:latin typeface="Franklin Gothic Medium"/>
                <a:cs typeface="Franklin Gothic Medium"/>
              </a:rPr>
              <a:t>Assets (DSP</a:t>
            </a:r>
            <a:r>
              <a:rPr sz="800" spc="-10" dirty="0">
                <a:solidFill>
                  <a:srgbClr val="231F20"/>
                </a:solidFill>
                <a:latin typeface="Franklin Gothic Medium"/>
                <a:cs typeface="Franklin Gothic Medium"/>
              </a:rPr>
              <a:t> </a:t>
            </a:r>
            <a:r>
              <a:rPr lang="en-US" sz="800" spc="-10" dirty="0">
                <a:solidFill>
                  <a:srgbClr val="231F20"/>
                </a:solidFill>
                <a:latin typeface="Franklin Gothic Medium"/>
                <a:cs typeface="Franklin Gothic Medium"/>
              </a:rPr>
              <a:t>Asset</a:t>
            </a:r>
            <a:r>
              <a:rPr sz="800" spc="-1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 Managers):</a:t>
            </a:r>
            <a:r>
              <a:rPr sz="800" spc="-15" dirty="0">
                <a:solidFill>
                  <a:srgbClr val="231F20"/>
                </a:solidFill>
                <a:latin typeface="Franklin Gothic Medium"/>
                <a:cs typeface="Franklin Gothic Medium"/>
              </a:rPr>
              <a:t> </a:t>
            </a:r>
            <a:r>
              <a:rPr lang="en-IN" sz="800" spc="-15" dirty="0">
                <a:solidFill>
                  <a:srgbClr val="231F20"/>
                </a:solidFill>
                <a:latin typeface="Franklin Gothic Medium"/>
                <a:cs typeface="Franklin Gothic Medium"/>
              </a:rPr>
              <a:t>~</a:t>
            </a:r>
            <a:r>
              <a:rPr sz="800" spc="-5" dirty="0">
                <a:solidFill>
                  <a:srgbClr val="231F20"/>
                </a:solidFill>
                <a:latin typeface="Franklin Gothic Book"/>
                <a:cs typeface="Franklin Gothic Book"/>
              </a:rPr>
              <a:t>$</a:t>
            </a:r>
            <a:r>
              <a:rPr lang="en-US" sz="800" spc="-5" dirty="0">
                <a:solidFill>
                  <a:srgbClr val="231F20"/>
                </a:solidFill>
                <a:latin typeface="Franklin Gothic Book"/>
                <a:cs typeface="Franklin Gothic Book"/>
              </a:rPr>
              <a:t>25.5 </a:t>
            </a:r>
            <a:r>
              <a:rPr sz="800" spc="-5" dirty="0">
                <a:solidFill>
                  <a:srgbClr val="231F20"/>
                </a:solidFill>
                <a:latin typeface="Franklin Gothic Book"/>
                <a:cs typeface="Franklin Gothic Book"/>
              </a:rPr>
              <a:t>bn as of</a:t>
            </a:r>
            <a:r>
              <a:rPr lang="en-US" sz="800" spc="-5" dirty="0">
                <a:solidFill>
                  <a:srgbClr val="231F20"/>
                </a:solidFill>
                <a:latin typeface="Franklin Gothic Book"/>
                <a:cs typeface="Franklin Gothic Book"/>
              </a:rPr>
              <a:t> 30 September 2024</a:t>
            </a:r>
          </a:p>
          <a:p>
            <a:pPr marL="43180" marR="241300">
              <a:lnSpc>
                <a:spcPct val="77000"/>
              </a:lnSpc>
              <a:spcBef>
                <a:spcPts val="775"/>
              </a:spcBef>
            </a:pPr>
            <a:r>
              <a:rPr lang="en-US" sz="800" spc="-15" dirty="0">
                <a:solidFill>
                  <a:srgbClr val="231F20"/>
                </a:solidFill>
                <a:latin typeface="Franklin Gothic Medium"/>
                <a:cs typeface="Franklin Gothic Medium"/>
              </a:rPr>
              <a:t>Total </a:t>
            </a:r>
            <a:r>
              <a:rPr lang="en-US" sz="800" spc="-5" dirty="0">
                <a:solidFill>
                  <a:srgbClr val="231F20"/>
                </a:solidFill>
                <a:latin typeface="Franklin Gothic Medium"/>
                <a:cs typeface="Franklin Gothic Medium"/>
              </a:rPr>
              <a:t>Sub </a:t>
            </a:r>
            <a:r>
              <a:rPr lang="en-US" sz="800" spc="-10" dirty="0">
                <a:solidFill>
                  <a:srgbClr val="231F20"/>
                </a:solidFill>
                <a:latin typeface="Franklin Gothic Medium"/>
                <a:cs typeface="Franklin Gothic Medium"/>
              </a:rPr>
              <a:t>Fund </a:t>
            </a:r>
            <a:r>
              <a:rPr lang="en-US" sz="800" spc="-5" dirty="0">
                <a:solidFill>
                  <a:srgbClr val="231F20"/>
                </a:solidFill>
                <a:latin typeface="Franklin Gothic Medium"/>
                <a:cs typeface="Franklin Gothic Medium"/>
              </a:rPr>
              <a:t>Assets: </a:t>
            </a:r>
            <a:r>
              <a:rPr lang="en-US" sz="800" b="1" spc="-5" dirty="0">
                <a:solidFill>
                  <a:srgbClr val="231F20"/>
                </a:solidFill>
                <a:latin typeface="Franklin Gothic Book"/>
                <a:cs typeface="Franklin Gothic Book"/>
              </a:rPr>
              <a:t>~</a:t>
            </a:r>
            <a:r>
              <a:rPr lang="en-US" sz="800" spc="-5" dirty="0">
                <a:solidFill>
                  <a:srgbClr val="231F20"/>
                </a:solidFill>
                <a:latin typeface="Franklin Gothic Book"/>
              </a:rPr>
              <a:t>$26 </a:t>
            </a:r>
            <a:r>
              <a:rPr lang="en-US" sz="800" spc="-5" dirty="0" err="1">
                <a:solidFill>
                  <a:srgbClr val="231F20"/>
                </a:solidFill>
                <a:latin typeface="Franklin Gothic Book"/>
              </a:rPr>
              <a:t>mn</a:t>
            </a:r>
            <a:r>
              <a:rPr lang="en-US" sz="800" spc="-5" dirty="0">
                <a:solidFill>
                  <a:srgbClr val="231F20"/>
                </a:solidFill>
                <a:latin typeface="Franklin Gothic Book"/>
              </a:rPr>
              <a:t> </a:t>
            </a:r>
            <a:r>
              <a:rPr lang="en-US" sz="800" spc="-5" dirty="0">
                <a:solidFill>
                  <a:srgbClr val="231F20"/>
                </a:solidFill>
                <a:latin typeface="Franklin Gothic Book"/>
                <a:cs typeface="Franklin Gothic Book"/>
              </a:rPr>
              <a:t>as of 30 September 2024</a:t>
            </a:r>
          </a:p>
          <a:p>
            <a:pPr marL="43180">
              <a:lnSpc>
                <a:spcPct val="77000"/>
              </a:lnSpc>
              <a:spcBef>
                <a:spcPts val="605"/>
              </a:spcBef>
            </a:pPr>
            <a:r>
              <a:rPr lang="en-GB" sz="800" spc="-10" dirty="0">
                <a:solidFill>
                  <a:srgbClr val="231F20"/>
                </a:solidFill>
                <a:latin typeface="Franklin Gothic Medium"/>
                <a:cs typeface="Franklin Gothic Medium"/>
              </a:rPr>
              <a:t>Strategy </a:t>
            </a:r>
            <a:r>
              <a:rPr lang="en-GB" sz="800" spc="-5" dirty="0">
                <a:solidFill>
                  <a:srgbClr val="231F20"/>
                </a:solidFill>
                <a:latin typeface="Franklin Gothic Medium"/>
                <a:cs typeface="Franklin Gothic Medium"/>
              </a:rPr>
              <a:t>AUM: </a:t>
            </a:r>
            <a:r>
              <a:rPr lang="en-GB" sz="800" spc="-5" dirty="0">
                <a:solidFill>
                  <a:srgbClr val="231F20"/>
                </a:solidFill>
                <a:latin typeface="Franklin Gothic Book"/>
                <a:cs typeface="Franklin Gothic Book"/>
              </a:rPr>
              <a:t>~US$ 2,472.5 </a:t>
            </a:r>
            <a:r>
              <a:rPr lang="en-GB" sz="800" spc="-5" dirty="0" err="1">
                <a:solidFill>
                  <a:srgbClr val="231F20"/>
                </a:solidFill>
                <a:latin typeface="Franklin Gothic Book"/>
                <a:cs typeface="Franklin Gothic Book"/>
              </a:rPr>
              <a:t>mn</a:t>
            </a:r>
            <a:r>
              <a:rPr lang="en-GB" sz="800" spc="-5" dirty="0">
                <a:solidFill>
                  <a:srgbClr val="231F20"/>
                </a:solidFill>
                <a:latin typeface="Franklin Gothic Book"/>
                <a:cs typeface="Franklin Gothic Book"/>
              </a:rPr>
              <a:t> as of </a:t>
            </a:r>
            <a:r>
              <a:rPr lang="en-US" sz="800" spc="-5" dirty="0">
                <a:solidFill>
                  <a:srgbClr val="231F20"/>
                </a:solidFill>
                <a:latin typeface="Franklin Gothic Book"/>
                <a:cs typeface="Franklin Gothic Book"/>
              </a:rPr>
              <a:t>30 September 2024</a:t>
            </a:r>
            <a:endParaRPr lang="en-GB" sz="800" spc="-5" dirty="0">
              <a:solidFill>
                <a:srgbClr val="231F20"/>
              </a:solidFill>
              <a:latin typeface="Franklin Gothic Book"/>
              <a:cs typeface="Franklin Gothic Book"/>
            </a:endParaRPr>
          </a:p>
          <a:p>
            <a:pPr marL="43180">
              <a:lnSpc>
                <a:spcPct val="77000"/>
              </a:lnSpc>
              <a:spcBef>
                <a:spcPts val="605"/>
              </a:spcBef>
            </a:pPr>
            <a:r>
              <a:rPr sz="800" spc="-5" dirty="0">
                <a:solidFill>
                  <a:srgbClr val="231F20"/>
                </a:solidFill>
                <a:latin typeface="Franklin Gothic Medium"/>
                <a:cs typeface="Franklin Gothic Medium"/>
              </a:rPr>
              <a:t>Share</a:t>
            </a:r>
            <a:r>
              <a:rPr sz="800" spc="-25"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Class:</a:t>
            </a:r>
            <a:r>
              <a:rPr sz="800" spc="-20" dirty="0">
                <a:solidFill>
                  <a:srgbClr val="231F20"/>
                </a:solidFill>
                <a:latin typeface="Franklin Gothic Medium"/>
                <a:cs typeface="Franklin Gothic Medium"/>
              </a:rPr>
              <a:t> </a:t>
            </a:r>
            <a:r>
              <a:rPr sz="800" spc="-5" dirty="0">
                <a:solidFill>
                  <a:srgbClr val="231F20"/>
                </a:solidFill>
                <a:latin typeface="Franklin Gothic Book"/>
                <a:cs typeface="Franklin Gothic Book"/>
              </a:rPr>
              <a:t>Seed</a:t>
            </a:r>
            <a:r>
              <a:rPr sz="800" spc="-25" dirty="0">
                <a:solidFill>
                  <a:srgbClr val="231F20"/>
                </a:solidFill>
                <a:latin typeface="Franklin Gothic Book"/>
                <a:cs typeface="Franklin Gothic Book"/>
              </a:rPr>
              <a:t> </a:t>
            </a:r>
            <a:r>
              <a:rPr sz="800" spc="-5" dirty="0">
                <a:solidFill>
                  <a:srgbClr val="231F20"/>
                </a:solidFill>
                <a:latin typeface="Franklin Gothic Book"/>
                <a:cs typeface="Franklin Gothic Book"/>
              </a:rPr>
              <a:t>Class</a:t>
            </a:r>
            <a:endParaRPr lang="en-IN" sz="800" spc="-5" dirty="0">
              <a:solidFill>
                <a:srgbClr val="231F20"/>
              </a:solidFill>
              <a:latin typeface="Franklin Gothic Book"/>
              <a:cs typeface="Franklin Gothic Book"/>
            </a:endParaRPr>
          </a:p>
          <a:p>
            <a:pPr marL="43180">
              <a:lnSpc>
                <a:spcPct val="77000"/>
              </a:lnSpc>
              <a:spcBef>
                <a:spcPts val="605"/>
              </a:spcBef>
            </a:pPr>
            <a:r>
              <a:rPr lang="en-IN" sz="800" spc="-5" dirty="0">
                <a:solidFill>
                  <a:srgbClr val="231F20"/>
                </a:solidFill>
                <a:latin typeface="Franklin Gothic Medium"/>
                <a:cs typeface="Franklin Gothic Medium"/>
              </a:rPr>
              <a:t>Total Expense Ratio</a:t>
            </a:r>
            <a:r>
              <a:rPr lang="en-IN" sz="800" spc="-5" dirty="0">
                <a:solidFill>
                  <a:srgbClr val="231F20"/>
                </a:solidFill>
                <a:latin typeface="Franklin Gothic Book"/>
                <a:cs typeface="Franklin Gothic Book"/>
              </a:rPr>
              <a:t>: 0.70%</a:t>
            </a:r>
            <a:endParaRPr sz="800" dirty="0">
              <a:latin typeface="Franklin Gothic Book"/>
              <a:cs typeface="Franklin Gothic Book"/>
            </a:endParaRPr>
          </a:p>
          <a:p>
            <a:pPr marL="43180">
              <a:lnSpc>
                <a:spcPct val="77000"/>
              </a:lnSpc>
              <a:spcBef>
                <a:spcPts val="600"/>
              </a:spcBef>
            </a:pPr>
            <a:r>
              <a:rPr sz="800" dirty="0">
                <a:solidFill>
                  <a:srgbClr val="231F20"/>
                </a:solidFill>
                <a:latin typeface="Franklin Gothic Medium"/>
                <a:cs typeface="Franklin Gothic Medium"/>
              </a:rPr>
              <a:t>Launch</a:t>
            </a:r>
            <a:r>
              <a:rPr sz="800" spc="-2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Date:</a:t>
            </a:r>
            <a:r>
              <a:rPr sz="800" spc="-15" dirty="0">
                <a:solidFill>
                  <a:srgbClr val="231F20"/>
                </a:solidFill>
                <a:latin typeface="Franklin Gothic Medium"/>
                <a:cs typeface="Franklin Gothic Medium"/>
              </a:rPr>
              <a:t> </a:t>
            </a:r>
            <a:r>
              <a:rPr sz="800" spc="-10" dirty="0">
                <a:solidFill>
                  <a:srgbClr val="231F20"/>
                </a:solidFill>
                <a:latin typeface="Franklin Gothic Book"/>
                <a:cs typeface="Franklin Gothic Book"/>
              </a:rPr>
              <a:t>15</a:t>
            </a:r>
            <a:r>
              <a:rPr sz="800" spc="-20" dirty="0">
                <a:solidFill>
                  <a:srgbClr val="231F20"/>
                </a:solidFill>
                <a:latin typeface="Franklin Gothic Book"/>
                <a:cs typeface="Franklin Gothic Book"/>
              </a:rPr>
              <a:t> </a:t>
            </a:r>
            <a:r>
              <a:rPr sz="800" spc="-5" dirty="0">
                <a:solidFill>
                  <a:srgbClr val="231F20"/>
                </a:solidFill>
                <a:latin typeface="Franklin Gothic Book"/>
                <a:cs typeface="Franklin Gothic Book"/>
              </a:rPr>
              <a:t>March</a:t>
            </a:r>
            <a:r>
              <a:rPr sz="800" spc="-15" dirty="0">
                <a:solidFill>
                  <a:srgbClr val="231F20"/>
                </a:solidFill>
                <a:latin typeface="Franklin Gothic Book"/>
                <a:cs typeface="Franklin Gothic Book"/>
              </a:rPr>
              <a:t> </a:t>
            </a:r>
            <a:r>
              <a:rPr sz="800" spc="-10" dirty="0">
                <a:solidFill>
                  <a:srgbClr val="231F20"/>
                </a:solidFill>
                <a:latin typeface="Franklin Gothic Book"/>
                <a:cs typeface="Franklin Gothic Book"/>
              </a:rPr>
              <a:t>2021</a:t>
            </a:r>
            <a:endParaRPr sz="800" dirty="0">
              <a:latin typeface="Franklin Gothic Book"/>
              <a:cs typeface="Franklin Gothic Book"/>
            </a:endParaRPr>
          </a:p>
          <a:p>
            <a:pPr marL="43180">
              <a:lnSpc>
                <a:spcPct val="77000"/>
              </a:lnSpc>
              <a:spcBef>
                <a:spcPts val="605"/>
              </a:spcBef>
            </a:pPr>
            <a:r>
              <a:rPr sz="800" spc="-5" dirty="0">
                <a:solidFill>
                  <a:srgbClr val="231F20"/>
                </a:solidFill>
                <a:latin typeface="Franklin Gothic Medium"/>
                <a:cs typeface="Franklin Gothic Medium"/>
              </a:rPr>
              <a:t>Base</a:t>
            </a:r>
            <a:r>
              <a:rPr sz="800" spc="-25"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currency:</a:t>
            </a:r>
            <a:r>
              <a:rPr sz="800" spc="-15" dirty="0">
                <a:solidFill>
                  <a:srgbClr val="231F20"/>
                </a:solidFill>
                <a:latin typeface="Franklin Gothic Medium"/>
                <a:cs typeface="Franklin Gothic Medium"/>
              </a:rPr>
              <a:t> </a:t>
            </a:r>
            <a:r>
              <a:rPr sz="800" dirty="0">
                <a:solidFill>
                  <a:srgbClr val="231F20"/>
                </a:solidFill>
                <a:latin typeface="Franklin Gothic Book"/>
                <a:cs typeface="Franklin Gothic Book"/>
              </a:rPr>
              <a:t>USD</a:t>
            </a:r>
            <a:endParaRPr sz="800" dirty="0">
              <a:latin typeface="Franklin Gothic Book"/>
              <a:cs typeface="Franklin Gothic Book"/>
            </a:endParaRPr>
          </a:p>
          <a:p>
            <a:pPr marL="43180">
              <a:lnSpc>
                <a:spcPct val="77000"/>
              </a:lnSpc>
              <a:spcBef>
                <a:spcPts val="600"/>
              </a:spcBef>
            </a:pPr>
            <a:r>
              <a:rPr sz="800" spc="-5" dirty="0">
                <a:solidFill>
                  <a:srgbClr val="231F20"/>
                </a:solidFill>
                <a:latin typeface="Franklin Gothic Medium"/>
                <a:cs typeface="Franklin Gothic Medium"/>
              </a:rPr>
              <a:t>Currency</a:t>
            </a:r>
            <a:r>
              <a:rPr sz="800" spc="-2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Classes:</a:t>
            </a:r>
            <a:r>
              <a:rPr sz="800" spc="-10" dirty="0">
                <a:solidFill>
                  <a:srgbClr val="231F20"/>
                </a:solidFill>
                <a:latin typeface="Franklin Gothic Medium"/>
                <a:cs typeface="Franklin Gothic Medium"/>
              </a:rPr>
              <a:t> </a:t>
            </a:r>
            <a:r>
              <a:rPr sz="800" spc="-5" dirty="0">
                <a:solidFill>
                  <a:srgbClr val="231F20"/>
                </a:solidFill>
                <a:latin typeface="Franklin Gothic Book"/>
                <a:cs typeface="Franklin Gothic Book"/>
              </a:rPr>
              <a:t>Available</a:t>
            </a:r>
            <a:r>
              <a:rPr sz="800" spc="-15" dirty="0">
                <a:solidFill>
                  <a:srgbClr val="231F20"/>
                </a:solidFill>
                <a:latin typeface="Franklin Gothic Book"/>
                <a:cs typeface="Franklin Gothic Book"/>
              </a:rPr>
              <a:t> </a:t>
            </a:r>
            <a:r>
              <a:rPr sz="800" dirty="0">
                <a:solidFill>
                  <a:srgbClr val="231F20"/>
                </a:solidFill>
                <a:latin typeface="Franklin Gothic Book"/>
                <a:cs typeface="Franklin Gothic Book"/>
              </a:rPr>
              <a:t>USD</a:t>
            </a:r>
            <a:r>
              <a:rPr sz="800" spc="-15" dirty="0">
                <a:solidFill>
                  <a:srgbClr val="231F20"/>
                </a:solidFill>
                <a:latin typeface="Franklin Gothic Book"/>
                <a:cs typeface="Franklin Gothic Book"/>
              </a:rPr>
              <a:t> </a:t>
            </a:r>
            <a:r>
              <a:rPr sz="800" dirty="0">
                <a:solidFill>
                  <a:srgbClr val="231F20"/>
                </a:solidFill>
                <a:latin typeface="Franklin Gothic Book"/>
                <a:cs typeface="Franklin Gothic Book"/>
              </a:rPr>
              <a:t>and</a:t>
            </a:r>
            <a:r>
              <a:rPr sz="800" spc="-10" dirty="0">
                <a:solidFill>
                  <a:srgbClr val="231F20"/>
                </a:solidFill>
                <a:latin typeface="Franklin Gothic Book"/>
                <a:cs typeface="Franklin Gothic Book"/>
              </a:rPr>
              <a:t> </a:t>
            </a:r>
            <a:r>
              <a:rPr sz="800" dirty="0">
                <a:solidFill>
                  <a:srgbClr val="231F20"/>
                </a:solidFill>
                <a:latin typeface="Franklin Gothic Book"/>
                <a:cs typeface="Franklin Gothic Book"/>
              </a:rPr>
              <a:t>EUR</a:t>
            </a:r>
            <a:endParaRPr sz="800" dirty="0">
              <a:latin typeface="Franklin Gothic Book"/>
              <a:cs typeface="Franklin Gothic Book"/>
            </a:endParaRPr>
          </a:p>
          <a:p>
            <a:pPr marL="43180">
              <a:lnSpc>
                <a:spcPct val="77000"/>
              </a:lnSpc>
              <a:spcBef>
                <a:spcPts val="600"/>
              </a:spcBef>
            </a:pPr>
            <a:r>
              <a:rPr sz="800" dirty="0">
                <a:solidFill>
                  <a:srgbClr val="231F20"/>
                </a:solidFill>
                <a:latin typeface="Franklin Gothic Medium"/>
                <a:cs typeface="Franklin Gothic Medium"/>
              </a:rPr>
              <a:t>Domicile:</a:t>
            </a:r>
            <a:r>
              <a:rPr sz="800" spc="-50" dirty="0">
                <a:solidFill>
                  <a:srgbClr val="231F20"/>
                </a:solidFill>
                <a:latin typeface="Franklin Gothic Medium"/>
                <a:cs typeface="Franklin Gothic Medium"/>
              </a:rPr>
              <a:t> </a:t>
            </a:r>
            <a:r>
              <a:rPr sz="800" dirty="0">
                <a:solidFill>
                  <a:srgbClr val="231F20"/>
                </a:solidFill>
                <a:latin typeface="Franklin Gothic Book"/>
                <a:cs typeface="Franklin Gothic Book"/>
              </a:rPr>
              <a:t>Ireland</a:t>
            </a:r>
            <a:r>
              <a:rPr lang="en-US" sz="800" dirty="0">
                <a:solidFill>
                  <a:srgbClr val="231F20"/>
                </a:solidFill>
                <a:latin typeface="Franklin Gothic Book"/>
                <a:cs typeface="Franklin Gothic Book"/>
              </a:rPr>
              <a:t>, </a:t>
            </a:r>
            <a:r>
              <a:rPr sz="800" dirty="0">
                <a:solidFill>
                  <a:srgbClr val="231F20"/>
                </a:solidFill>
                <a:latin typeface="Franklin Gothic Medium"/>
                <a:cs typeface="Franklin Gothic Medium"/>
              </a:rPr>
              <a:t>Dealing</a:t>
            </a:r>
            <a:r>
              <a:rPr sz="800" spc="-20" dirty="0">
                <a:solidFill>
                  <a:srgbClr val="231F20"/>
                </a:solidFill>
                <a:latin typeface="Franklin Gothic Medium"/>
                <a:cs typeface="Franklin Gothic Medium"/>
              </a:rPr>
              <a:t> </a:t>
            </a:r>
            <a:r>
              <a:rPr sz="800" spc="-10" dirty="0">
                <a:solidFill>
                  <a:srgbClr val="231F20"/>
                </a:solidFill>
                <a:latin typeface="Franklin Gothic Medium"/>
                <a:cs typeface="Franklin Gothic Medium"/>
              </a:rPr>
              <a:t>Day</a:t>
            </a:r>
            <a:r>
              <a:rPr sz="800" spc="-2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(DD):</a:t>
            </a:r>
            <a:r>
              <a:rPr sz="800" spc="-25" dirty="0">
                <a:solidFill>
                  <a:srgbClr val="231F20"/>
                </a:solidFill>
                <a:latin typeface="Franklin Gothic Medium"/>
                <a:cs typeface="Franklin Gothic Medium"/>
              </a:rPr>
              <a:t> </a:t>
            </a:r>
            <a:r>
              <a:rPr sz="800" dirty="0">
                <a:solidFill>
                  <a:srgbClr val="231F20"/>
                </a:solidFill>
                <a:latin typeface="Franklin Gothic Book"/>
                <a:cs typeface="Franklin Gothic Book"/>
              </a:rPr>
              <a:t>Daily</a:t>
            </a:r>
            <a:endParaRPr sz="800" dirty="0">
              <a:latin typeface="Franklin Gothic Book"/>
              <a:cs typeface="Franklin Gothic Book"/>
            </a:endParaRPr>
          </a:p>
          <a:p>
            <a:pPr marL="43180">
              <a:lnSpc>
                <a:spcPct val="77000"/>
              </a:lnSpc>
              <a:spcBef>
                <a:spcPts val="600"/>
              </a:spcBef>
            </a:pPr>
            <a:r>
              <a:rPr sz="800" spc="-5" dirty="0">
                <a:solidFill>
                  <a:srgbClr val="231F20"/>
                </a:solidFill>
                <a:latin typeface="Franklin Gothic Medium"/>
                <a:cs typeface="Franklin Gothic Medium"/>
              </a:rPr>
              <a:t>Notice</a:t>
            </a:r>
            <a:r>
              <a:rPr sz="800" spc="-2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(Subscription</a:t>
            </a:r>
            <a:r>
              <a:rPr sz="800" spc="-15" dirty="0">
                <a:solidFill>
                  <a:srgbClr val="231F20"/>
                </a:solidFill>
                <a:latin typeface="Franklin Gothic Medium"/>
                <a:cs typeface="Franklin Gothic Medium"/>
              </a:rPr>
              <a:t> </a:t>
            </a:r>
            <a:r>
              <a:rPr sz="800" spc="-10" dirty="0">
                <a:solidFill>
                  <a:srgbClr val="231F20"/>
                </a:solidFill>
                <a:latin typeface="Franklin Gothic Medium"/>
                <a:cs typeface="Franklin Gothic Medium"/>
              </a:rPr>
              <a:t>Redemption):</a:t>
            </a:r>
            <a:endParaRPr sz="800" dirty="0">
              <a:latin typeface="Franklin Gothic Medium"/>
              <a:cs typeface="Franklin Gothic Medium"/>
            </a:endParaRPr>
          </a:p>
          <a:p>
            <a:pPr marL="43180">
              <a:lnSpc>
                <a:spcPct val="77000"/>
              </a:lnSpc>
            </a:pPr>
            <a:r>
              <a:rPr lang="en-US" sz="800" spc="-5" dirty="0">
                <a:solidFill>
                  <a:srgbClr val="231F20"/>
                </a:solidFill>
                <a:latin typeface="Franklin Gothic Book"/>
                <a:cs typeface="Franklin Gothic Book"/>
              </a:rPr>
              <a:t>10</a:t>
            </a:r>
            <a:r>
              <a:rPr sz="800" spc="-5" dirty="0">
                <a:solidFill>
                  <a:srgbClr val="231F20"/>
                </a:solidFill>
                <a:latin typeface="Franklin Gothic Book"/>
                <a:cs typeface="Franklin Gothic Book"/>
              </a:rPr>
              <a:t>:</a:t>
            </a:r>
            <a:r>
              <a:rPr lang="en-US" sz="800" spc="-5" dirty="0">
                <a:solidFill>
                  <a:srgbClr val="231F20"/>
                </a:solidFill>
                <a:latin typeface="Franklin Gothic Book"/>
                <a:cs typeface="Franklin Gothic Book"/>
              </a:rPr>
              <a:t>0</a:t>
            </a:r>
            <a:r>
              <a:rPr sz="800" spc="-5" dirty="0">
                <a:solidFill>
                  <a:srgbClr val="231F20"/>
                </a:solidFill>
                <a:latin typeface="Franklin Gothic Book"/>
                <a:cs typeface="Franklin Gothic Book"/>
              </a:rPr>
              <a:t>0</a:t>
            </a:r>
            <a:r>
              <a:rPr sz="800" spc="-15" dirty="0">
                <a:solidFill>
                  <a:srgbClr val="231F20"/>
                </a:solidFill>
                <a:latin typeface="Franklin Gothic Book"/>
                <a:cs typeface="Franklin Gothic Book"/>
              </a:rPr>
              <a:t> </a:t>
            </a:r>
            <a:r>
              <a:rPr lang="en-US" sz="800" spc="-5" dirty="0">
                <a:solidFill>
                  <a:srgbClr val="231F20"/>
                </a:solidFill>
                <a:latin typeface="Franklin Gothic Book"/>
                <a:cs typeface="Franklin Gothic Book"/>
              </a:rPr>
              <a:t>a</a:t>
            </a:r>
            <a:r>
              <a:rPr sz="800" spc="-5" dirty="0">
                <a:solidFill>
                  <a:srgbClr val="231F20"/>
                </a:solidFill>
                <a:latin typeface="Franklin Gothic Book"/>
                <a:cs typeface="Franklin Gothic Book"/>
              </a:rPr>
              <a:t>m</a:t>
            </a:r>
            <a:r>
              <a:rPr sz="800" spc="-15" dirty="0">
                <a:solidFill>
                  <a:srgbClr val="231F20"/>
                </a:solidFill>
                <a:latin typeface="Franklin Gothic Book"/>
                <a:cs typeface="Franklin Gothic Book"/>
              </a:rPr>
              <a:t> </a:t>
            </a:r>
            <a:r>
              <a:rPr sz="800" spc="-5" dirty="0">
                <a:solidFill>
                  <a:srgbClr val="231F20"/>
                </a:solidFill>
                <a:latin typeface="Franklin Gothic Book"/>
                <a:cs typeface="Franklin Gothic Book"/>
              </a:rPr>
              <a:t>(Irish</a:t>
            </a:r>
            <a:r>
              <a:rPr sz="800" spc="-10" dirty="0">
                <a:solidFill>
                  <a:srgbClr val="231F20"/>
                </a:solidFill>
                <a:latin typeface="Franklin Gothic Book"/>
                <a:cs typeface="Franklin Gothic Book"/>
              </a:rPr>
              <a:t> </a:t>
            </a:r>
            <a:r>
              <a:rPr sz="800" dirty="0">
                <a:solidFill>
                  <a:srgbClr val="231F20"/>
                </a:solidFill>
                <a:latin typeface="Franklin Gothic Book"/>
                <a:cs typeface="Franklin Gothic Book"/>
              </a:rPr>
              <a:t>time)</a:t>
            </a:r>
            <a:r>
              <a:rPr sz="800" spc="-10" dirty="0">
                <a:solidFill>
                  <a:srgbClr val="231F20"/>
                </a:solidFill>
                <a:latin typeface="Franklin Gothic Book"/>
                <a:cs typeface="Franklin Gothic Book"/>
              </a:rPr>
              <a:t> </a:t>
            </a:r>
            <a:r>
              <a:rPr sz="800" dirty="0">
                <a:solidFill>
                  <a:srgbClr val="231F20"/>
                </a:solidFill>
                <a:latin typeface="Franklin Gothic Book"/>
                <a:cs typeface="Franklin Gothic Book"/>
              </a:rPr>
              <a:t>on</a:t>
            </a:r>
            <a:r>
              <a:rPr sz="800" spc="-10" dirty="0">
                <a:solidFill>
                  <a:srgbClr val="231F20"/>
                </a:solidFill>
                <a:latin typeface="Franklin Gothic Book"/>
                <a:cs typeface="Franklin Gothic Book"/>
              </a:rPr>
              <a:t> </a:t>
            </a:r>
            <a:r>
              <a:rPr sz="800" dirty="0">
                <a:solidFill>
                  <a:srgbClr val="231F20"/>
                </a:solidFill>
                <a:latin typeface="Franklin Gothic Book"/>
                <a:cs typeface="Franklin Gothic Book"/>
              </a:rPr>
              <a:t>the</a:t>
            </a:r>
            <a:r>
              <a:rPr sz="800" spc="-10" dirty="0">
                <a:solidFill>
                  <a:srgbClr val="231F20"/>
                </a:solidFill>
                <a:latin typeface="Franklin Gothic Book"/>
                <a:cs typeface="Franklin Gothic Book"/>
              </a:rPr>
              <a:t> </a:t>
            </a:r>
            <a:r>
              <a:rPr sz="800" spc="-5" dirty="0">
                <a:solidFill>
                  <a:srgbClr val="231F20"/>
                </a:solidFill>
                <a:latin typeface="Franklin Gothic Book"/>
                <a:cs typeface="Franklin Gothic Book"/>
              </a:rPr>
              <a:t>relevant </a:t>
            </a:r>
            <a:r>
              <a:rPr sz="800" dirty="0">
                <a:solidFill>
                  <a:srgbClr val="231F20"/>
                </a:solidFill>
                <a:latin typeface="Franklin Gothic Book"/>
                <a:cs typeface="Franklin Gothic Book"/>
              </a:rPr>
              <a:t>DD</a:t>
            </a:r>
            <a:endParaRPr sz="800" dirty="0">
              <a:latin typeface="Franklin Gothic Book"/>
              <a:cs typeface="Franklin Gothic Book"/>
            </a:endParaRPr>
          </a:p>
          <a:p>
            <a:pPr marL="43180">
              <a:lnSpc>
                <a:spcPct val="77000"/>
              </a:lnSpc>
              <a:spcBef>
                <a:spcPts val="600"/>
              </a:spcBef>
            </a:pPr>
            <a:r>
              <a:rPr lang="en-GB" sz="800" spc="-10" dirty="0">
                <a:solidFill>
                  <a:srgbClr val="231F20"/>
                </a:solidFill>
                <a:latin typeface="Franklin Gothic Medium"/>
                <a:cs typeface="Franklin Gothic Medium"/>
              </a:rPr>
              <a:t>Website, </a:t>
            </a:r>
            <a:r>
              <a:rPr lang="en-US" sz="800" spc="-10" dirty="0">
                <a:latin typeface="Franklin Gothic Medium"/>
                <a:cs typeface="Franklin Gothic Medium"/>
              </a:rPr>
              <a:t>Prospectus and KIID </a:t>
            </a:r>
            <a:r>
              <a:rPr lang="en-GB" sz="800" spc="-10" dirty="0">
                <a:solidFill>
                  <a:srgbClr val="231F20"/>
                </a:solidFill>
                <a:latin typeface="Franklin Gothic Medium"/>
                <a:cs typeface="Franklin Gothic Medium"/>
              </a:rPr>
              <a:t>:</a:t>
            </a:r>
            <a:r>
              <a:rPr lang="en-GB" sz="800" spc="5" dirty="0">
                <a:solidFill>
                  <a:srgbClr val="231F20"/>
                </a:solidFill>
                <a:latin typeface="Franklin Gothic Medium"/>
                <a:cs typeface="Franklin Gothic Medium"/>
              </a:rPr>
              <a:t> </a:t>
            </a:r>
            <a:r>
              <a:rPr lang="en-GB" sz="800" spc="-5" dirty="0">
                <a:solidFill>
                  <a:srgbClr val="231F20"/>
                </a:solidFill>
                <a:latin typeface="Franklin Gothic Book"/>
                <a:cs typeface="Franklin Gothic Book"/>
                <a:hlinkClick r:id="rId2"/>
              </a:rPr>
              <a:t>https://www.dspindia.com/ucits</a:t>
            </a:r>
            <a:endParaRPr lang="en-US" sz="800" spc="-10" dirty="0">
              <a:solidFill>
                <a:srgbClr val="231F20"/>
              </a:solidFill>
              <a:latin typeface="Franklin Gothic Medium"/>
              <a:cs typeface="Franklin Gothic Medium"/>
            </a:endParaRPr>
          </a:p>
          <a:p>
            <a:pPr marL="43180">
              <a:lnSpc>
                <a:spcPct val="77000"/>
              </a:lnSpc>
              <a:spcBef>
                <a:spcPts val="600"/>
              </a:spcBef>
            </a:pPr>
            <a:r>
              <a:rPr sz="800" spc="-5" dirty="0">
                <a:solidFill>
                  <a:srgbClr val="231F20"/>
                </a:solidFill>
                <a:latin typeface="Franklin Gothic Medium"/>
                <a:cs typeface="Franklin Gothic Medium"/>
              </a:rPr>
              <a:t>Settlement (Subscription): </a:t>
            </a:r>
            <a:r>
              <a:rPr sz="800" dirty="0">
                <a:solidFill>
                  <a:srgbClr val="231F20"/>
                </a:solidFill>
                <a:latin typeface="Franklin Gothic Book"/>
                <a:cs typeface="Franklin Gothic Book"/>
              </a:rPr>
              <a:t>After </a:t>
            </a:r>
            <a:r>
              <a:rPr lang="en-US" sz="800" dirty="0">
                <a:solidFill>
                  <a:srgbClr val="231F20"/>
                </a:solidFill>
                <a:latin typeface="Franklin Gothic Book"/>
                <a:cs typeface="Franklin Gothic Book"/>
              </a:rPr>
              <a:t>5</a:t>
            </a:r>
            <a:r>
              <a:rPr sz="800" dirty="0">
                <a:solidFill>
                  <a:srgbClr val="231F20"/>
                </a:solidFill>
                <a:latin typeface="Franklin Gothic Book"/>
                <a:cs typeface="Franklin Gothic Book"/>
              </a:rPr>
              <a:t> </a:t>
            </a:r>
            <a:r>
              <a:rPr sz="800" spc="-185" dirty="0">
                <a:solidFill>
                  <a:srgbClr val="231F20"/>
                </a:solidFill>
                <a:latin typeface="Franklin Gothic Book"/>
                <a:cs typeface="Franklin Gothic Book"/>
              </a:rPr>
              <a:t> </a:t>
            </a:r>
            <a:r>
              <a:rPr sz="800" spc="-5" dirty="0">
                <a:solidFill>
                  <a:srgbClr val="231F20"/>
                </a:solidFill>
                <a:latin typeface="Franklin Gothic Book"/>
                <a:cs typeface="Franklin Gothic Book"/>
              </a:rPr>
              <a:t>business</a:t>
            </a:r>
            <a:r>
              <a:rPr sz="800" spc="-10" dirty="0">
                <a:solidFill>
                  <a:srgbClr val="231F20"/>
                </a:solidFill>
                <a:latin typeface="Franklin Gothic Book"/>
                <a:cs typeface="Franklin Gothic Book"/>
              </a:rPr>
              <a:t> days </a:t>
            </a:r>
            <a:r>
              <a:rPr sz="800" spc="-5" dirty="0">
                <a:solidFill>
                  <a:srgbClr val="231F20"/>
                </a:solidFill>
                <a:latin typeface="Franklin Gothic Book"/>
                <a:cs typeface="Franklin Gothic Book"/>
              </a:rPr>
              <a:t>from </a:t>
            </a:r>
            <a:r>
              <a:rPr sz="800" dirty="0">
                <a:solidFill>
                  <a:srgbClr val="231F20"/>
                </a:solidFill>
                <a:latin typeface="Franklin Gothic Book"/>
                <a:cs typeface="Franklin Gothic Book"/>
              </a:rPr>
              <a:t>DD</a:t>
            </a:r>
            <a:endParaRPr sz="800" dirty="0">
              <a:latin typeface="Franklin Gothic Book"/>
              <a:cs typeface="Franklin Gothic Book"/>
            </a:endParaRPr>
          </a:p>
          <a:p>
            <a:pPr marL="43180" marR="393700">
              <a:lnSpc>
                <a:spcPct val="77000"/>
              </a:lnSpc>
              <a:spcBef>
                <a:spcPts val="780"/>
              </a:spcBef>
            </a:pPr>
            <a:r>
              <a:rPr sz="800" spc="-5" dirty="0">
                <a:solidFill>
                  <a:srgbClr val="231F20"/>
                </a:solidFill>
                <a:latin typeface="Franklin Gothic Medium"/>
                <a:cs typeface="Franklin Gothic Medium"/>
              </a:rPr>
              <a:t>Settlement (Redemption): </a:t>
            </a:r>
            <a:r>
              <a:rPr sz="800" spc="-5" dirty="0">
                <a:solidFill>
                  <a:srgbClr val="231F20"/>
                </a:solidFill>
                <a:latin typeface="Franklin Gothic Book"/>
                <a:cs typeface="Franklin Gothic Book"/>
              </a:rPr>
              <a:t>Within </a:t>
            </a:r>
            <a:r>
              <a:rPr sz="800" dirty="0">
                <a:solidFill>
                  <a:srgbClr val="231F20"/>
                </a:solidFill>
                <a:latin typeface="Franklin Gothic Book"/>
                <a:cs typeface="Franklin Gothic Book"/>
              </a:rPr>
              <a:t>5 </a:t>
            </a:r>
            <a:r>
              <a:rPr sz="800" spc="-185" dirty="0">
                <a:solidFill>
                  <a:srgbClr val="231F20"/>
                </a:solidFill>
                <a:latin typeface="Franklin Gothic Book"/>
                <a:cs typeface="Franklin Gothic Book"/>
              </a:rPr>
              <a:t> </a:t>
            </a:r>
            <a:r>
              <a:rPr sz="800" spc="-5" dirty="0">
                <a:solidFill>
                  <a:srgbClr val="231F20"/>
                </a:solidFill>
                <a:latin typeface="Franklin Gothic Book"/>
                <a:cs typeface="Franklin Gothic Book"/>
              </a:rPr>
              <a:t>business</a:t>
            </a:r>
            <a:r>
              <a:rPr sz="800" spc="-10" dirty="0">
                <a:solidFill>
                  <a:srgbClr val="231F20"/>
                </a:solidFill>
                <a:latin typeface="Franklin Gothic Book"/>
                <a:cs typeface="Franklin Gothic Book"/>
              </a:rPr>
              <a:t> days </a:t>
            </a:r>
            <a:r>
              <a:rPr sz="800" spc="-5" dirty="0">
                <a:solidFill>
                  <a:srgbClr val="231F20"/>
                </a:solidFill>
                <a:latin typeface="Franklin Gothic Book"/>
                <a:cs typeface="Franklin Gothic Book"/>
              </a:rPr>
              <a:t>from</a:t>
            </a:r>
            <a:r>
              <a:rPr sz="800" dirty="0">
                <a:solidFill>
                  <a:srgbClr val="231F20"/>
                </a:solidFill>
                <a:latin typeface="Franklin Gothic Book"/>
                <a:cs typeface="Franklin Gothic Book"/>
              </a:rPr>
              <a:t> DD</a:t>
            </a:r>
            <a:endParaRPr sz="800" dirty="0">
              <a:latin typeface="Franklin Gothic Book"/>
              <a:cs typeface="Franklin Gothic Book"/>
            </a:endParaRPr>
          </a:p>
          <a:p>
            <a:pPr marL="43180" marR="180975">
              <a:lnSpc>
                <a:spcPct val="77000"/>
              </a:lnSpc>
              <a:spcBef>
                <a:spcPts val="780"/>
              </a:spcBef>
            </a:pPr>
            <a:r>
              <a:rPr sz="800" dirty="0">
                <a:solidFill>
                  <a:srgbClr val="231F20"/>
                </a:solidFill>
                <a:latin typeface="Franklin Gothic Medium"/>
                <a:cs typeface="Franklin Gothic Medium"/>
              </a:rPr>
              <a:t>Management </a:t>
            </a:r>
            <a:r>
              <a:rPr sz="800" spc="-10" dirty="0">
                <a:solidFill>
                  <a:srgbClr val="231F20"/>
                </a:solidFill>
                <a:latin typeface="Franklin Gothic Medium"/>
                <a:cs typeface="Franklin Gothic Medium"/>
              </a:rPr>
              <a:t>Company: </a:t>
            </a:r>
            <a:r>
              <a:rPr sz="800" spc="-5" dirty="0">
                <a:solidFill>
                  <a:srgbClr val="231F20"/>
                </a:solidFill>
                <a:latin typeface="Franklin Gothic Book"/>
                <a:cs typeface="Franklin Gothic Book"/>
              </a:rPr>
              <a:t>KBA Consulting </a:t>
            </a:r>
            <a:r>
              <a:rPr sz="800" spc="-185" dirty="0">
                <a:solidFill>
                  <a:srgbClr val="231F20"/>
                </a:solidFill>
                <a:latin typeface="Franklin Gothic Book"/>
                <a:cs typeface="Franklin Gothic Book"/>
              </a:rPr>
              <a:t> </a:t>
            </a:r>
            <a:r>
              <a:rPr sz="800" spc="-5" dirty="0">
                <a:solidFill>
                  <a:srgbClr val="231F20"/>
                </a:solidFill>
                <a:latin typeface="Franklin Gothic Book"/>
                <a:cs typeface="Franklin Gothic Book"/>
              </a:rPr>
              <a:t>Management</a:t>
            </a:r>
            <a:r>
              <a:rPr sz="800" spc="-10" dirty="0">
                <a:solidFill>
                  <a:srgbClr val="231F20"/>
                </a:solidFill>
                <a:latin typeface="Franklin Gothic Book"/>
                <a:cs typeface="Franklin Gothic Book"/>
              </a:rPr>
              <a:t> </a:t>
            </a:r>
            <a:r>
              <a:rPr sz="800" spc="-5" dirty="0">
                <a:solidFill>
                  <a:srgbClr val="231F20"/>
                </a:solidFill>
                <a:latin typeface="Franklin Gothic Book"/>
                <a:cs typeface="Franklin Gothic Book"/>
              </a:rPr>
              <a:t>Limited</a:t>
            </a:r>
            <a:endParaRPr sz="800" dirty="0">
              <a:latin typeface="Franklin Gothic Book"/>
              <a:cs typeface="Franklin Gothic Book"/>
            </a:endParaRPr>
          </a:p>
          <a:p>
            <a:pPr marL="43180">
              <a:lnSpc>
                <a:spcPct val="77000"/>
              </a:lnSpc>
              <a:spcBef>
                <a:spcPts val="605"/>
              </a:spcBef>
            </a:pPr>
            <a:r>
              <a:rPr sz="800" spc="-5" dirty="0">
                <a:solidFill>
                  <a:srgbClr val="231F20"/>
                </a:solidFill>
                <a:latin typeface="Franklin Gothic Medium"/>
                <a:cs typeface="Franklin Gothic Medium"/>
              </a:rPr>
              <a:t>Auditors</a:t>
            </a:r>
            <a:r>
              <a:rPr sz="800" spc="-10" dirty="0">
                <a:solidFill>
                  <a:srgbClr val="231F20"/>
                </a:solidFill>
                <a:latin typeface="Franklin Gothic Medium"/>
                <a:cs typeface="Franklin Gothic Medium"/>
              </a:rPr>
              <a:t> </a:t>
            </a:r>
            <a:r>
              <a:rPr sz="800" dirty="0">
                <a:solidFill>
                  <a:srgbClr val="231F20"/>
                </a:solidFill>
                <a:latin typeface="Franklin Gothic Medium"/>
                <a:cs typeface="Franklin Gothic Medium"/>
              </a:rPr>
              <a:t>and</a:t>
            </a:r>
            <a:r>
              <a:rPr sz="800" spc="-5" dirty="0">
                <a:solidFill>
                  <a:srgbClr val="231F20"/>
                </a:solidFill>
                <a:latin typeface="Franklin Gothic Medium"/>
                <a:cs typeface="Franklin Gothic Medium"/>
              </a:rPr>
              <a:t> </a:t>
            </a:r>
            <a:r>
              <a:rPr sz="800" spc="-20" dirty="0">
                <a:solidFill>
                  <a:srgbClr val="231F20"/>
                </a:solidFill>
                <a:latin typeface="Franklin Gothic Medium"/>
                <a:cs typeface="Franklin Gothic Medium"/>
              </a:rPr>
              <a:t>Tax</a:t>
            </a:r>
            <a:r>
              <a:rPr sz="800" spc="-5" dirty="0">
                <a:solidFill>
                  <a:srgbClr val="231F20"/>
                </a:solidFill>
                <a:latin typeface="Franklin Gothic Medium"/>
                <a:cs typeface="Franklin Gothic Medium"/>
              </a:rPr>
              <a:t> Advisors:</a:t>
            </a:r>
            <a:r>
              <a:rPr sz="800" spc="-10" dirty="0">
                <a:solidFill>
                  <a:srgbClr val="231F20"/>
                </a:solidFill>
                <a:latin typeface="Franklin Gothic Medium"/>
                <a:cs typeface="Franklin Gothic Medium"/>
              </a:rPr>
              <a:t> </a:t>
            </a:r>
            <a:r>
              <a:rPr sz="800" dirty="0">
                <a:solidFill>
                  <a:srgbClr val="231F20"/>
                </a:solidFill>
                <a:latin typeface="Franklin Gothic Book"/>
                <a:cs typeface="Franklin Gothic Book"/>
              </a:rPr>
              <a:t>Grant</a:t>
            </a:r>
            <a:r>
              <a:rPr sz="800" spc="-5" dirty="0">
                <a:solidFill>
                  <a:srgbClr val="231F20"/>
                </a:solidFill>
                <a:latin typeface="Franklin Gothic Book"/>
                <a:cs typeface="Franklin Gothic Book"/>
              </a:rPr>
              <a:t> Thornton</a:t>
            </a:r>
            <a:endParaRPr sz="800" dirty="0">
              <a:latin typeface="Franklin Gothic Book"/>
              <a:cs typeface="Franklin Gothic Book"/>
            </a:endParaRPr>
          </a:p>
          <a:p>
            <a:pPr marL="43180">
              <a:lnSpc>
                <a:spcPct val="77000"/>
              </a:lnSpc>
              <a:spcBef>
                <a:spcPts val="600"/>
              </a:spcBef>
            </a:pPr>
            <a:r>
              <a:rPr sz="800" dirty="0">
                <a:solidFill>
                  <a:srgbClr val="231F20"/>
                </a:solidFill>
                <a:latin typeface="Franklin Gothic Medium"/>
                <a:cs typeface="Franklin Gothic Medium"/>
              </a:rPr>
              <a:t>Legal</a:t>
            </a:r>
            <a:r>
              <a:rPr sz="800" spc="-10" dirty="0">
                <a:solidFill>
                  <a:srgbClr val="231F20"/>
                </a:solidFill>
                <a:latin typeface="Franklin Gothic Medium"/>
                <a:cs typeface="Franklin Gothic Medium"/>
              </a:rPr>
              <a:t> </a:t>
            </a:r>
            <a:r>
              <a:rPr sz="800" spc="-5" dirty="0">
                <a:solidFill>
                  <a:srgbClr val="231F20"/>
                </a:solidFill>
                <a:latin typeface="Franklin Gothic Medium"/>
                <a:cs typeface="Franklin Gothic Medium"/>
              </a:rPr>
              <a:t>Advisor </a:t>
            </a:r>
            <a:r>
              <a:rPr sz="800" spc="-10" dirty="0">
                <a:solidFill>
                  <a:srgbClr val="231F20"/>
                </a:solidFill>
                <a:latin typeface="Franklin Gothic Medium"/>
                <a:cs typeface="Franklin Gothic Medium"/>
              </a:rPr>
              <a:t>to</a:t>
            </a:r>
            <a:r>
              <a:rPr sz="800" spc="-5" dirty="0">
                <a:solidFill>
                  <a:srgbClr val="231F20"/>
                </a:solidFill>
                <a:latin typeface="Franklin Gothic Medium"/>
                <a:cs typeface="Franklin Gothic Medium"/>
              </a:rPr>
              <a:t> the</a:t>
            </a:r>
            <a:r>
              <a:rPr sz="800" spc="-10" dirty="0">
                <a:solidFill>
                  <a:srgbClr val="231F20"/>
                </a:solidFill>
                <a:latin typeface="Franklin Gothic Medium"/>
                <a:cs typeface="Franklin Gothic Medium"/>
              </a:rPr>
              <a:t> ICAV</a:t>
            </a:r>
            <a:r>
              <a:rPr sz="800" spc="-5" dirty="0">
                <a:solidFill>
                  <a:srgbClr val="231F20"/>
                </a:solidFill>
                <a:latin typeface="Franklin Gothic Medium"/>
                <a:cs typeface="Franklin Gothic Medium"/>
              </a:rPr>
              <a:t> </a:t>
            </a:r>
            <a:r>
              <a:rPr sz="800" dirty="0">
                <a:solidFill>
                  <a:srgbClr val="231F20"/>
                </a:solidFill>
                <a:latin typeface="Franklin Gothic Medium"/>
                <a:cs typeface="Franklin Gothic Medium"/>
              </a:rPr>
              <a:t>as</a:t>
            </a:r>
            <a:r>
              <a:rPr sz="800" spc="-10" dirty="0">
                <a:solidFill>
                  <a:srgbClr val="231F20"/>
                </a:solidFill>
                <a:latin typeface="Franklin Gothic Medium"/>
                <a:cs typeface="Franklin Gothic Medium"/>
              </a:rPr>
              <a:t> to</a:t>
            </a:r>
            <a:r>
              <a:rPr sz="800" spc="-5" dirty="0">
                <a:solidFill>
                  <a:srgbClr val="231F20"/>
                </a:solidFill>
                <a:latin typeface="Franklin Gothic Medium"/>
                <a:cs typeface="Franklin Gothic Medium"/>
              </a:rPr>
              <a:t> </a:t>
            </a:r>
            <a:r>
              <a:rPr sz="800" dirty="0">
                <a:solidFill>
                  <a:srgbClr val="231F20"/>
                </a:solidFill>
                <a:latin typeface="Franklin Gothic Medium"/>
                <a:cs typeface="Franklin Gothic Medium"/>
              </a:rPr>
              <a:t>Irish</a:t>
            </a:r>
            <a:r>
              <a:rPr sz="800" spc="-5" dirty="0">
                <a:solidFill>
                  <a:srgbClr val="231F20"/>
                </a:solidFill>
                <a:latin typeface="Franklin Gothic Medium"/>
                <a:cs typeface="Franklin Gothic Medium"/>
              </a:rPr>
              <a:t> law:</a:t>
            </a:r>
            <a:endParaRPr sz="800" dirty="0">
              <a:latin typeface="Franklin Gothic Medium"/>
              <a:cs typeface="Franklin Gothic Medium"/>
            </a:endParaRPr>
          </a:p>
          <a:p>
            <a:pPr marL="43180">
              <a:lnSpc>
                <a:spcPct val="77000"/>
              </a:lnSpc>
            </a:pPr>
            <a:r>
              <a:rPr sz="800" dirty="0">
                <a:solidFill>
                  <a:srgbClr val="231F20"/>
                </a:solidFill>
                <a:latin typeface="Franklin Gothic Book"/>
                <a:cs typeface="Franklin Gothic Book"/>
              </a:rPr>
              <a:t>Zeidler</a:t>
            </a:r>
            <a:r>
              <a:rPr sz="800" spc="-25" dirty="0">
                <a:solidFill>
                  <a:srgbClr val="231F20"/>
                </a:solidFill>
                <a:latin typeface="Franklin Gothic Book"/>
                <a:cs typeface="Franklin Gothic Book"/>
              </a:rPr>
              <a:t> </a:t>
            </a:r>
            <a:r>
              <a:rPr sz="800" dirty="0">
                <a:solidFill>
                  <a:srgbClr val="231F20"/>
                </a:solidFill>
                <a:latin typeface="Franklin Gothic Book"/>
                <a:cs typeface="Franklin Gothic Book"/>
              </a:rPr>
              <a:t>Legal</a:t>
            </a:r>
            <a:r>
              <a:rPr sz="800" spc="-25" dirty="0">
                <a:solidFill>
                  <a:srgbClr val="231F20"/>
                </a:solidFill>
                <a:latin typeface="Franklin Gothic Book"/>
                <a:cs typeface="Franklin Gothic Book"/>
              </a:rPr>
              <a:t> </a:t>
            </a:r>
            <a:r>
              <a:rPr sz="800" spc="-5" dirty="0">
                <a:solidFill>
                  <a:srgbClr val="231F20"/>
                </a:solidFill>
                <a:latin typeface="Franklin Gothic Book"/>
                <a:cs typeface="Franklin Gothic Book"/>
              </a:rPr>
              <a:t>Services</a:t>
            </a:r>
            <a:endParaRPr sz="800" dirty="0">
              <a:latin typeface="Franklin Gothic Book"/>
              <a:cs typeface="Franklin Gothic Book"/>
            </a:endParaRPr>
          </a:p>
          <a:p>
            <a:pPr marL="43180" marR="5080">
              <a:lnSpc>
                <a:spcPct val="77000"/>
              </a:lnSpc>
              <a:spcBef>
                <a:spcPts val="775"/>
              </a:spcBef>
            </a:pPr>
            <a:r>
              <a:rPr sz="800" spc="-5" dirty="0">
                <a:solidFill>
                  <a:srgbClr val="231F20"/>
                </a:solidFill>
                <a:latin typeface="Franklin Gothic Medium"/>
                <a:cs typeface="Franklin Gothic Medium"/>
              </a:rPr>
              <a:t>Global Distributor:</a:t>
            </a:r>
            <a:r>
              <a:rPr lang="en-US" sz="800" spc="-5" dirty="0">
                <a:solidFill>
                  <a:srgbClr val="231F20"/>
                </a:solidFill>
                <a:latin typeface="Franklin Gothic Medium"/>
                <a:cs typeface="Franklin Gothic Medium"/>
              </a:rPr>
              <a:t> </a:t>
            </a:r>
            <a:r>
              <a:rPr sz="800" spc="-185" dirty="0">
                <a:solidFill>
                  <a:srgbClr val="231F20"/>
                </a:solidFill>
                <a:latin typeface="Franklin Gothic Book"/>
                <a:cs typeface="Franklin Gothic Book"/>
              </a:rPr>
              <a:t> </a:t>
            </a:r>
            <a:r>
              <a:rPr sz="800" dirty="0">
                <a:solidFill>
                  <a:srgbClr val="231F20"/>
                </a:solidFill>
                <a:latin typeface="Franklin Gothic Book"/>
                <a:cs typeface="Franklin Gothic Book"/>
              </a:rPr>
              <a:t>DSP</a:t>
            </a:r>
            <a:r>
              <a:rPr sz="800" spc="-5" dirty="0">
                <a:solidFill>
                  <a:srgbClr val="231F20"/>
                </a:solidFill>
                <a:latin typeface="Franklin Gothic Book"/>
                <a:cs typeface="Franklin Gothic Book"/>
              </a:rPr>
              <a:t> </a:t>
            </a:r>
            <a:r>
              <a:rPr sz="800" dirty="0">
                <a:solidFill>
                  <a:srgbClr val="231F20"/>
                </a:solidFill>
                <a:latin typeface="Franklin Gothic Book"/>
                <a:cs typeface="Franklin Gothic Book"/>
              </a:rPr>
              <a:t>Global</a:t>
            </a:r>
            <a:r>
              <a:rPr sz="800" spc="-5" dirty="0">
                <a:solidFill>
                  <a:srgbClr val="231F20"/>
                </a:solidFill>
                <a:latin typeface="Franklin Gothic Book"/>
                <a:cs typeface="Franklin Gothic Book"/>
              </a:rPr>
              <a:t> Services</a:t>
            </a:r>
            <a:r>
              <a:rPr sz="800" spc="-10" dirty="0">
                <a:solidFill>
                  <a:srgbClr val="231F20"/>
                </a:solidFill>
                <a:latin typeface="Franklin Gothic Book"/>
                <a:cs typeface="Franklin Gothic Book"/>
              </a:rPr>
              <a:t> </a:t>
            </a:r>
            <a:r>
              <a:rPr sz="800" spc="-5" dirty="0">
                <a:solidFill>
                  <a:srgbClr val="231F20"/>
                </a:solidFill>
                <a:latin typeface="Franklin Gothic Book"/>
                <a:cs typeface="Franklin Gothic Book"/>
              </a:rPr>
              <a:t>(Mauritius)</a:t>
            </a:r>
            <a:r>
              <a:rPr sz="800" spc="-10" dirty="0">
                <a:solidFill>
                  <a:srgbClr val="231F20"/>
                </a:solidFill>
                <a:latin typeface="Franklin Gothic Book"/>
                <a:cs typeface="Franklin Gothic Book"/>
              </a:rPr>
              <a:t> </a:t>
            </a:r>
            <a:r>
              <a:rPr sz="800" spc="-5" dirty="0">
                <a:solidFill>
                  <a:srgbClr val="231F20"/>
                </a:solidFill>
                <a:latin typeface="Franklin Gothic Book"/>
                <a:cs typeface="Franklin Gothic Book"/>
              </a:rPr>
              <a:t>Limited</a:t>
            </a:r>
            <a:endParaRPr sz="800" dirty="0">
              <a:latin typeface="Franklin Gothic Book"/>
              <a:cs typeface="Franklin Gothic Book"/>
            </a:endParaRPr>
          </a:p>
          <a:p>
            <a:pPr marL="43180" marR="177165">
              <a:lnSpc>
                <a:spcPct val="77000"/>
              </a:lnSpc>
              <a:spcBef>
                <a:spcPts val="780"/>
              </a:spcBef>
            </a:pPr>
            <a:r>
              <a:rPr sz="800" spc="-5" dirty="0">
                <a:solidFill>
                  <a:srgbClr val="231F20"/>
                </a:solidFill>
                <a:latin typeface="Franklin Gothic Medium"/>
                <a:cs typeface="Franklin Gothic Medium"/>
              </a:rPr>
              <a:t>Administrator: </a:t>
            </a:r>
            <a:r>
              <a:rPr sz="800" dirty="0">
                <a:solidFill>
                  <a:srgbClr val="231F20"/>
                </a:solidFill>
                <a:latin typeface="Franklin Gothic Book"/>
                <a:cs typeface="Franklin Gothic Book"/>
              </a:rPr>
              <a:t>HSBC </a:t>
            </a:r>
            <a:r>
              <a:rPr sz="800" spc="-5" dirty="0">
                <a:solidFill>
                  <a:srgbClr val="231F20"/>
                </a:solidFill>
                <a:latin typeface="Franklin Gothic Book"/>
                <a:cs typeface="Franklin Gothic Book"/>
              </a:rPr>
              <a:t>Securities Services </a:t>
            </a:r>
            <a:r>
              <a:rPr sz="800" spc="-185" dirty="0">
                <a:solidFill>
                  <a:srgbClr val="231F20"/>
                </a:solidFill>
                <a:latin typeface="Franklin Gothic Book"/>
                <a:cs typeface="Franklin Gothic Book"/>
              </a:rPr>
              <a:t> </a:t>
            </a:r>
            <a:r>
              <a:rPr sz="800" spc="-5" dirty="0">
                <a:solidFill>
                  <a:srgbClr val="231F20"/>
                </a:solidFill>
                <a:latin typeface="Franklin Gothic Book"/>
                <a:cs typeface="Franklin Gothic Book"/>
              </a:rPr>
              <a:t>(Ireland)</a:t>
            </a:r>
            <a:r>
              <a:rPr sz="800" spc="-10" dirty="0">
                <a:solidFill>
                  <a:srgbClr val="231F20"/>
                </a:solidFill>
                <a:latin typeface="Franklin Gothic Book"/>
                <a:cs typeface="Franklin Gothic Book"/>
              </a:rPr>
              <a:t> </a:t>
            </a:r>
            <a:r>
              <a:rPr sz="800" spc="-15" dirty="0">
                <a:solidFill>
                  <a:srgbClr val="231F20"/>
                </a:solidFill>
                <a:latin typeface="Franklin Gothic Book"/>
                <a:cs typeface="Franklin Gothic Book"/>
              </a:rPr>
              <a:t>DAC</a:t>
            </a:r>
            <a:endParaRPr sz="800" dirty="0">
              <a:latin typeface="Franklin Gothic Book"/>
              <a:cs typeface="Franklin Gothic Book"/>
            </a:endParaRPr>
          </a:p>
          <a:p>
            <a:pPr marL="43180">
              <a:lnSpc>
                <a:spcPct val="77000"/>
              </a:lnSpc>
              <a:spcBef>
                <a:spcPts val="605"/>
              </a:spcBef>
            </a:pPr>
            <a:r>
              <a:rPr sz="800" dirty="0">
                <a:solidFill>
                  <a:srgbClr val="231F20"/>
                </a:solidFill>
                <a:latin typeface="Franklin Gothic Medium"/>
                <a:cs typeface="Franklin Gothic Medium"/>
              </a:rPr>
              <a:t>ISIN:</a:t>
            </a:r>
            <a:r>
              <a:rPr sz="800" spc="-40" dirty="0">
                <a:solidFill>
                  <a:srgbClr val="231F20"/>
                </a:solidFill>
                <a:latin typeface="Franklin Gothic Medium"/>
                <a:cs typeface="Franklin Gothic Medium"/>
              </a:rPr>
              <a:t> </a:t>
            </a:r>
            <a:r>
              <a:rPr sz="800" spc="-5" dirty="0">
                <a:solidFill>
                  <a:srgbClr val="231F20"/>
                </a:solidFill>
                <a:latin typeface="Franklin Gothic Book"/>
                <a:cs typeface="Franklin Gothic Book"/>
              </a:rPr>
              <a:t>IE00BK0WZ337</a:t>
            </a:r>
            <a:endParaRPr lang="en-US" sz="800" spc="-5" dirty="0">
              <a:solidFill>
                <a:srgbClr val="231F20"/>
              </a:solidFill>
              <a:latin typeface="Franklin Gothic Book"/>
              <a:cs typeface="Franklin Gothic Book"/>
            </a:endParaRPr>
          </a:p>
          <a:p>
            <a:pPr marL="43180">
              <a:lnSpc>
                <a:spcPct val="77000"/>
              </a:lnSpc>
              <a:spcBef>
                <a:spcPts val="605"/>
              </a:spcBef>
            </a:pPr>
            <a:r>
              <a:rPr lang="en-IN" sz="800" dirty="0">
                <a:solidFill>
                  <a:srgbClr val="231F20"/>
                </a:solidFill>
                <a:latin typeface="Franklin Gothic Medium"/>
                <a:cs typeface="Franklin Gothic Medium"/>
              </a:rPr>
              <a:t>Bloomberg Ticker:</a:t>
            </a:r>
            <a:r>
              <a:rPr lang="en-IN" sz="800" spc="-40" dirty="0">
                <a:solidFill>
                  <a:srgbClr val="231F20"/>
                </a:solidFill>
                <a:latin typeface="Franklin Gothic Medium"/>
                <a:cs typeface="Franklin Gothic Medium"/>
              </a:rPr>
              <a:t> </a:t>
            </a:r>
            <a:r>
              <a:rPr lang="en-IN" sz="800" spc="-5" dirty="0">
                <a:solidFill>
                  <a:srgbClr val="231F20"/>
                </a:solidFill>
                <a:latin typeface="Franklin Gothic Book"/>
                <a:cs typeface="Franklin Gothic Medium"/>
              </a:rPr>
              <a:t>DSPIESU ID EQUITY</a:t>
            </a:r>
            <a:endParaRPr lang="en-IN" sz="800" dirty="0">
              <a:latin typeface="Franklin Gothic Book"/>
              <a:cs typeface="Franklin Gothic Book"/>
            </a:endParaRPr>
          </a:p>
        </p:txBody>
      </p:sp>
      <p:grpSp>
        <p:nvGrpSpPr>
          <p:cNvPr id="70" name="Group 69"/>
          <p:cNvGrpSpPr/>
          <p:nvPr/>
        </p:nvGrpSpPr>
        <p:grpSpPr>
          <a:xfrm>
            <a:off x="2931853" y="3406835"/>
            <a:ext cx="4065431" cy="227965"/>
            <a:chOff x="2949982" y="3269386"/>
            <a:chExt cx="4065431" cy="227965"/>
          </a:xfrm>
        </p:grpSpPr>
        <p:sp>
          <p:nvSpPr>
            <p:cNvPr id="13" name="object 13"/>
            <p:cNvSpPr txBox="1"/>
            <p:nvPr/>
          </p:nvSpPr>
          <p:spPr>
            <a:xfrm>
              <a:off x="2949982" y="3269386"/>
              <a:ext cx="2266950" cy="227965"/>
            </a:xfrm>
            <a:prstGeom prst="rect">
              <a:avLst/>
            </a:prstGeom>
          </p:spPr>
          <p:txBody>
            <a:bodyPr vert="horz" wrap="square" lIns="0" tIns="15875" rIns="0" bIns="0" rtlCol="0">
              <a:spAutoFit/>
            </a:bodyPr>
            <a:lstStyle/>
            <a:p>
              <a:pPr marL="12700">
                <a:lnSpc>
                  <a:spcPct val="100000"/>
                </a:lnSpc>
                <a:spcBef>
                  <a:spcPts val="125"/>
                </a:spcBef>
              </a:pPr>
              <a:r>
                <a:rPr sz="1300" spc="10" dirty="0">
                  <a:solidFill>
                    <a:srgbClr val="231F20"/>
                  </a:solidFill>
                  <a:latin typeface="Franklin Gothic Medium"/>
                  <a:cs typeface="Franklin Gothic Medium"/>
                </a:rPr>
                <a:t>PORTFOLIO</a:t>
              </a:r>
              <a:r>
                <a:rPr sz="1300" spc="5" dirty="0">
                  <a:solidFill>
                    <a:srgbClr val="231F20"/>
                  </a:solidFill>
                  <a:latin typeface="Franklin Gothic Medium"/>
                  <a:cs typeface="Franklin Gothic Medium"/>
                </a:rPr>
                <a:t> </a:t>
              </a:r>
              <a:r>
                <a:rPr sz="1300" spc="15" dirty="0">
                  <a:solidFill>
                    <a:srgbClr val="231F20"/>
                  </a:solidFill>
                  <a:latin typeface="Franklin Gothic Medium"/>
                  <a:cs typeface="Franklin Gothic Medium"/>
                </a:rPr>
                <a:t>CHARACTERISTICS</a:t>
              </a:r>
              <a:endParaRPr sz="1300" dirty="0">
                <a:latin typeface="Franklin Gothic Medium"/>
                <a:cs typeface="Franklin Gothic Medium"/>
              </a:endParaRPr>
            </a:p>
          </p:txBody>
        </p:sp>
        <p:sp>
          <p:nvSpPr>
            <p:cNvPr id="28" name="object 28"/>
            <p:cNvSpPr/>
            <p:nvPr/>
          </p:nvSpPr>
          <p:spPr>
            <a:xfrm>
              <a:off x="5393623" y="3377838"/>
              <a:ext cx="1621790" cy="0"/>
            </a:xfrm>
            <a:custGeom>
              <a:avLst/>
              <a:gdLst/>
              <a:ahLst/>
              <a:cxnLst/>
              <a:rect l="l" t="t" r="r" b="b"/>
              <a:pathLst>
                <a:path w="1621790">
                  <a:moveTo>
                    <a:pt x="0" y="0"/>
                  </a:moveTo>
                  <a:lnTo>
                    <a:pt x="1621370" y="0"/>
                  </a:lnTo>
                </a:path>
              </a:pathLst>
            </a:custGeom>
            <a:ln w="9525">
              <a:solidFill>
                <a:srgbClr val="231F20"/>
              </a:solidFill>
            </a:ln>
          </p:spPr>
          <p:txBody>
            <a:bodyPr wrap="square" lIns="0" tIns="0" rIns="0" bIns="0" rtlCol="0"/>
            <a:lstStyle/>
            <a:p>
              <a:endParaRPr/>
            </a:p>
          </p:txBody>
        </p:sp>
      </p:grpSp>
      <p:sp>
        <p:nvSpPr>
          <p:cNvPr id="29" name="object 29"/>
          <p:cNvSpPr txBox="1"/>
          <p:nvPr/>
        </p:nvSpPr>
        <p:spPr>
          <a:xfrm>
            <a:off x="2842906" y="5701150"/>
            <a:ext cx="161583" cy="1445962"/>
          </a:xfrm>
          <a:prstGeom prst="rect">
            <a:avLst/>
          </a:prstGeom>
        </p:spPr>
        <p:txBody>
          <a:bodyPr vert="vert270" wrap="square" lIns="0" tIns="635" rIns="0" bIns="0" rtlCol="0">
            <a:spAutoFit/>
          </a:bodyPr>
          <a:lstStyle/>
          <a:p>
            <a:pPr marL="12700">
              <a:lnSpc>
                <a:spcPct val="100000"/>
              </a:lnSpc>
              <a:spcBef>
                <a:spcPts val="5"/>
              </a:spcBef>
            </a:pPr>
            <a:r>
              <a:rPr lang="en-IN" sz="1050" i="1" spc="15" dirty="0">
                <a:solidFill>
                  <a:srgbClr val="231F20"/>
                </a:solidFill>
                <a:latin typeface="Franklin Gothic Medium"/>
                <a:cs typeface="Franklin Gothic Medium"/>
              </a:rPr>
              <a:t>GICS </a:t>
            </a:r>
            <a:r>
              <a:rPr sz="1050" i="1" spc="15" dirty="0">
                <a:solidFill>
                  <a:srgbClr val="231F20"/>
                </a:solidFill>
                <a:latin typeface="Franklin Gothic Medium"/>
                <a:cs typeface="Franklin Gothic Medium"/>
              </a:rPr>
              <a:t>Sector</a:t>
            </a:r>
            <a:r>
              <a:rPr sz="1050" i="1" spc="5" dirty="0">
                <a:solidFill>
                  <a:srgbClr val="231F20"/>
                </a:solidFill>
                <a:latin typeface="Franklin Gothic Medium"/>
                <a:cs typeface="Franklin Gothic Medium"/>
              </a:rPr>
              <a:t> </a:t>
            </a:r>
            <a:r>
              <a:rPr sz="1050" i="1" spc="25" dirty="0">
                <a:solidFill>
                  <a:srgbClr val="231F20"/>
                </a:solidFill>
                <a:latin typeface="Franklin Gothic Medium"/>
                <a:cs typeface="Franklin Gothic Medium"/>
              </a:rPr>
              <a:t>Exposures</a:t>
            </a:r>
            <a:endParaRPr sz="1050" dirty="0">
              <a:latin typeface="Franklin Gothic Medium"/>
              <a:cs typeface="Franklin Gothic Medium"/>
            </a:endParaRPr>
          </a:p>
        </p:txBody>
      </p:sp>
      <p:sp>
        <p:nvSpPr>
          <p:cNvPr id="43" name="object 43"/>
          <p:cNvSpPr txBox="1"/>
          <p:nvPr/>
        </p:nvSpPr>
        <p:spPr>
          <a:xfrm>
            <a:off x="2842907" y="3947696"/>
            <a:ext cx="161583" cy="1004269"/>
          </a:xfrm>
          <a:prstGeom prst="rect">
            <a:avLst/>
          </a:prstGeom>
        </p:spPr>
        <p:txBody>
          <a:bodyPr vert="vert270" wrap="square" lIns="0" tIns="635" rIns="0" bIns="0" rtlCol="0">
            <a:spAutoFit/>
          </a:bodyPr>
          <a:lstStyle/>
          <a:p>
            <a:pPr marL="12700" algn="ctr">
              <a:lnSpc>
                <a:spcPct val="100000"/>
              </a:lnSpc>
              <a:spcBef>
                <a:spcPts val="5"/>
              </a:spcBef>
            </a:pPr>
            <a:r>
              <a:rPr sz="1050" i="1" spc="-10" dirty="0">
                <a:solidFill>
                  <a:srgbClr val="231F20"/>
                </a:solidFill>
                <a:latin typeface="Franklin Gothic Medium"/>
                <a:cs typeface="Franklin Gothic Medium"/>
              </a:rPr>
              <a:t>Top</a:t>
            </a:r>
            <a:r>
              <a:rPr sz="1050" i="1" spc="15" dirty="0">
                <a:solidFill>
                  <a:srgbClr val="231F20"/>
                </a:solidFill>
                <a:latin typeface="Franklin Gothic Medium"/>
                <a:cs typeface="Franklin Gothic Medium"/>
              </a:rPr>
              <a:t> </a:t>
            </a:r>
            <a:r>
              <a:rPr lang="en-GB" sz="1050" i="1" spc="15" dirty="0">
                <a:solidFill>
                  <a:srgbClr val="231F20"/>
                </a:solidFill>
                <a:latin typeface="Franklin Gothic Medium"/>
                <a:cs typeface="Franklin Gothic Medium"/>
              </a:rPr>
              <a:t>10 </a:t>
            </a:r>
            <a:r>
              <a:rPr sz="1050" i="1" spc="20" dirty="0">
                <a:solidFill>
                  <a:srgbClr val="231F20"/>
                </a:solidFill>
                <a:latin typeface="Franklin Gothic Medium"/>
                <a:cs typeface="Franklin Gothic Medium"/>
              </a:rPr>
              <a:t>Stocks</a:t>
            </a:r>
            <a:endParaRPr sz="1050" dirty="0">
              <a:latin typeface="Franklin Gothic Medium"/>
              <a:cs typeface="Franklin Gothic Medium"/>
            </a:endParaRPr>
          </a:p>
        </p:txBody>
      </p:sp>
      <p:sp>
        <p:nvSpPr>
          <p:cNvPr id="44" name="object 44"/>
          <p:cNvSpPr txBox="1"/>
          <p:nvPr/>
        </p:nvSpPr>
        <p:spPr>
          <a:xfrm>
            <a:off x="6417758" y="3977708"/>
            <a:ext cx="161583" cy="944244"/>
          </a:xfrm>
          <a:prstGeom prst="rect">
            <a:avLst/>
          </a:prstGeom>
        </p:spPr>
        <p:txBody>
          <a:bodyPr vert="vert270" wrap="square" lIns="0" tIns="635" rIns="0" bIns="0" rtlCol="0">
            <a:spAutoFit/>
          </a:bodyPr>
          <a:lstStyle/>
          <a:p>
            <a:pPr marL="12700" algn="ctr">
              <a:lnSpc>
                <a:spcPct val="100000"/>
              </a:lnSpc>
              <a:spcBef>
                <a:spcPts val="5"/>
              </a:spcBef>
            </a:pPr>
            <a:r>
              <a:rPr sz="1050" i="1" spc="5" dirty="0">
                <a:solidFill>
                  <a:srgbClr val="231F20"/>
                </a:solidFill>
                <a:latin typeface="Franklin Gothic Medium"/>
                <a:cs typeface="Franklin Gothic Medium"/>
              </a:rPr>
              <a:t>Total</a:t>
            </a:r>
            <a:r>
              <a:rPr sz="1050" i="1" spc="40" dirty="0">
                <a:solidFill>
                  <a:srgbClr val="231F20"/>
                </a:solidFill>
                <a:latin typeface="Franklin Gothic Medium"/>
                <a:cs typeface="Franklin Gothic Medium"/>
              </a:rPr>
              <a:t> </a:t>
            </a:r>
            <a:r>
              <a:rPr sz="1050" i="1" spc="10" dirty="0" err="1">
                <a:solidFill>
                  <a:srgbClr val="231F20"/>
                </a:solidFill>
                <a:latin typeface="Franklin Gothic Medium"/>
                <a:cs typeface="Franklin Gothic Medium"/>
              </a:rPr>
              <a:t>Mcap</a:t>
            </a:r>
            <a:r>
              <a:rPr sz="1050" i="1" spc="45" dirty="0">
                <a:solidFill>
                  <a:srgbClr val="231F20"/>
                </a:solidFill>
                <a:latin typeface="Franklin Gothic Medium"/>
                <a:cs typeface="Franklin Gothic Medium"/>
              </a:rPr>
              <a:t> </a:t>
            </a:r>
            <a:r>
              <a:rPr sz="1050" i="1" spc="20" dirty="0">
                <a:solidFill>
                  <a:srgbClr val="231F20"/>
                </a:solidFill>
                <a:latin typeface="Franklin Gothic Medium"/>
                <a:cs typeface="Franklin Gothic Medium"/>
              </a:rPr>
              <a:t>$</a:t>
            </a:r>
            <a:r>
              <a:rPr sz="1050" i="1" spc="20" dirty="0" err="1">
                <a:solidFill>
                  <a:srgbClr val="231F20"/>
                </a:solidFill>
                <a:latin typeface="Franklin Gothic Medium"/>
                <a:cs typeface="Franklin Gothic Medium"/>
              </a:rPr>
              <a:t>bn</a:t>
            </a:r>
            <a:endParaRPr sz="1050" dirty="0">
              <a:latin typeface="Franklin Gothic Medium"/>
              <a:cs typeface="Franklin Gothic Medium"/>
            </a:endParaRPr>
          </a:p>
        </p:txBody>
      </p:sp>
      <p:grpSp>
        <p:nvGrpSpPr>
          <p:cNvPr id="58" name="object 58"/>
          <p:cNvGrpSpPr/>
          <p:nvPr/>
        </p:nvGrpSpPr>
        <p:grpSpPr>
          <a:xfrm>
            <a:off x="255941" y="3724923"/>
            <a:ext cx="7065011" cy="5761198"/>
            <a:chOff x="254351" y="3236016"/>
            <a:chExt cx="7065011" cy="6322702"/>
          </a:xfrm>
        </p:grpSpPr>
        <p:sp>
          <p:nvSpPr>
            <p:cNvPr id="59" name="object 59"/>
            <p:cNvSpPr/>
            <p:nvPr/>
          </p:nvSpPr>
          <p:spPr>
            <a:xfrm>
              <a:off x="2726626" y="3236016"/>
              <a:ext cx="0" cy="6322695"/>
            </a:xfrm>
            <a:custGeom>
              <a:avLst/>
              <a:gdLst/>
              <a:ahLst/>
              <a:cxnLst/>
              <a:rect l="l" t="t" r="r" b="b"/>
              <a:pathLst>
                <a:path h="6322695">
                  <a:moveTo>
                    <a:pt x="0" y="0"/>
                  </a:moveTo>
                  <a:lnTo>
                    <a:pt x="0" y="6322428"/>
                  </a:lnTo>
                </a:path>
              </a:pathLst>
            </a:custGeom>
            <a:solidFill>
              <a:srgbClr val="231F20"/>
            </a:solidFill>
          </p:spPr>
          <p:txBody>
            <a:bodyPr wrap="square" lIns="0" tIns="0" rIns="0" bIns="0" rtlCol="0"/>
            <a:lstStyle/>
            <a:p>
              <a:endParaRPr/>
            </a:p>
          </p:txBody>
        </p:sp>
        <p:sp>
          <p:nvSpPr>
            <p:cNvPr id="60" name="object 60"/>
            <p:cNvSpPr/>
            <p:nvPr/>
          </p:nvSpPr>
          <p:spPr>
            <a:xfrm>
              <a:off x="2726623" y="3236023"/>
              <a:ext cx="0" cy="6322695"/>
            </a:xfrm>
            <a:custGeom>
              <a:avLst/>
              <a:gdLst/>
              <a:ahLst/>
              <a:cxnLst/>
              <a:rect l="l" t="t" r="r" b="b"/>
              <a:pathLst>
                <a:path h="6322695">
                  <a:moveTo>
                    <a:pt x="0" y="0"/>
                  </a:moveTo>
                  <a:lnTo>
                    <a:pt x="0" y="6322415"/>
                  </a:lnTo>
                </a:path>
              </a:pathLst>
            </a:custGeom>
            <a:ln w="3175">
              <a:solidFill>
                <a:srgbClr val="231F20"/>
              </a:solidFill>
            </a:ln>
          </p:spPr>
          <p:txBody>
            <a:bodyPr wrap="square" lIns="0" tIns="0" rIns="0" bIns="0" rtlCol="0"/>
            <a:lstStyle/>
            <a:p>
              <a:endParaRPr/>
            </a:p>
          </p:txBody>
        </p:sp>
        <p:sp>
          <p:nvSpPr>
            <p:cNvPr id="61" name="object 61"/>
            <p:cNvSpPr/>
            <p:nvPr/>
          </p:nvSpPr>
          <p:spPr>
            <a:xfrm>
              <a:off x="2726626" y="5504794"/>
              <a:ext cx="4389755" cy="0"/>
            </a:xfrm>
            <a:custGeom>
              <a:avLst/>
              <a:gdLst/>
              <a:ahLst/>
              <a:cxnLst/>
              <a:rect l="l" t="t" r="r" b="b"/>
              <a:pathLst>
                <a:path w="4389755">
                  <a:moveTo>
                    <a:pt x="4389323" y="0"/>
                  </a:moveTo>
                  <a:lnTo>
                    <a:pt x="0" y="0"/>
                  </a:lnTo>
                </a:path>
              </a:pathLst>
            </a:custGeom>
            <a:solidFill>
              <a:srgbClr val="231F20"/>
            </a:solidFill>
          </p:spPr>
          <p:txBody>
            <a:bodyPr wrap="square" lIns="0" tIns="0" rIns="0" bIns="0" rtlCol="0"/>
            <a:lstStyle/>
            <a:p>
              <a:endParaRPr/>
            </a:p>
          </p:txBody>
        </p:sp>
        <p:sp>
          <p:nvSpPr>
            <p:cNvPr id="63" name="object 63"/>
            <p:cNvSpPr/>
            <p:nvPr/>
          </p:nvSpPr>
          <p:spPr>
            <a:xfrm>
              <a:off x="254351" y="9558444"/>
              <a:ext cx="7065009" cy="0"/>
            </a:xfrm>
            <a:custGeom>
              <a:avLst/>
              <a:gdLst/>
              <a:ahLst/>
              <a:cxnLst/>
              <a:rect l="l" t="t" r="r" b="b"/>
              <a:pathLst>
                <a:path w="7065009">
                  <a:moveTo>
                    <a:pt x="7064629" y="0"/>
                  </a:moveTo>
                  <a:lnTo>
                    <a:pt x="0" y="0"/>
                  </a:lnTo>
                </a:path>
              </a:pathLst>
            </a:custGeom>
            <a:solidFill>
              <a:srgbClr val="231F20"/>
            </a:solidFill>
          </p:spPr>
          <p:txBody>
            <a:bodyPr wrap="square" lIns="0" tIns="0" rIns="0" bIns="0" rtlCol="0"/>
            <a:lstStyle/>
            <a:p>
              <a:endParaRPr/>
            </a:p>
          </p:txBody>
        </p:sp>
        <p:sp>
          <p:nvSpPr>
            <p:cNvPr id="64" name="object 64"/>
            <p:cNvSpPr/>
            <p:nvPr/>
          </p:nvSpPr>
          <p:spPr>
            <a:xfrm>
              <a:off x="254353" y="9558441"/>
              <a:ext cx="7065009" cy="0"/>
            </a:xfrm>
            <a:custGeom>
              <a:avLst/>
              <a:gdLst/>
              <a:ahLst/>
              <a:cxnLst/>
              <a:rect l="l" t="t" r="r" b="b"/>
              <a:pathLst>
                <a:path w="7065009">
                  <a:moveTo>
                    <a:pt x="0" y="0"/>
                  </a:moveTo>
                  <a:lnTo>
                    <a:pt x="7064641" y="0"/>
                  </a:lnTo>
                </a:path>
              </a:pathLst>
            </a:custGeom>
            <a:ln w="3175">
              <a:solidFill>
                <a:srgbClr val="231F20"/>
              </a:solidFill>
            </a:ln>
          </p:spPr>
          <p:txBody>
            <a:bodyPr wrap="square" lIns="0" tIns="0" rIns="0" bIns="0" rtlCol="0"/>
            <a:lstStyle/>
            <a:p>
              <a:endParaRPr/>
            </a:p>
          </p:txBody>
        </p:sp>
      </p:grpSp>
      <p:sp>
        <p:nvSpPr>
          <p:cNvPr id="3" name="object 3"/>
          <p:cNvSpPr txBox="1"/>
          <p:nvPr/>
        </p:nvSpPr>
        <p:spPr>
          <a:xfrm>
            <a:off x="3447143" y="278457"/>
            <a:ext cx="1906337" cy="565026"/>
          </a:xfrm>
          <a:prstGeom prst="rect">
            <a:avLst/>
          </a:prstGeom>
        </p:spPr>
        <p:txBody>
          <a:bodyPr vert="horz" wrap="square" lIns="0" tIns="33020" rIns="0" bIns="0" rtlCol="0" anchor="t">
            <a:spAutoFit/>
          </a:bodyPr>
          <a:lstStyle/>
          <a:p>
            <a:pPr marL="12700" marR="175260" algn="just">
              <a:lnSpc>
                <a:spcPct val="70000"/>
              </a:lnSpc>
            </a:pPr>
            <a:r>
              <a:rPr sz="800" spc="-10" dirty="0">
                <a:solidFill>
                  <a:srgbClr val="231F20"/>
                </a:solidFill>
                <a:latin typeface="Franklin Gothic Book" panose="020B0503020102020204" pitchFamily="34" charset="0"/>
                <a:cs typeface="Franklin Gothic Medium"/>
              </a:rPr>
              <a:t>This is a marketing</a:t>
            </a:r>
            <a:r>
              <a:rPr lang="en-GB" sz="800" spc="-10" dirty="0">
                <a:solidFill>
                  <a:srgbClr val="231F20"/>
                </a:solidFill>
                <a:latin typeface="Franklin Gothic Book" panose="020B0503020102020204" pitchFamily="34" charset="0"/>
                <a:cs typeface="Franklin Gothic Medium"/>
              </a:rPr>
              <a:t>  </a:t>
            </a:r>
            <a:r>
              <a:rPr sz="800" spc="-10" dirty="0">
                <a:solidFill>
                  <a:srgbClr val="231F20"/>
                </a:solidFill>
                <a:latin typeface="Franklin Gothic Book" panose="020B0503020102020204" pitchFamily="34" charset="0"/>
                <a:cs typeface="Franklin Gothic Medium"/>
              </a:rPr>
              <a:t>communication</a:t>
            </a:r>
            <a:r>
              <a:rPr lang="en-GB" sz="800" spc="-10" dirty="0">
                <a:solidFill>
                  <a:srgbClr val="231F20"/>
                </a:solidFill>
                <a:latin typeface="Franklin Gothic Book" panose="020B0503020102020204" pitchFamily="34" charset="0"/>
                <a:cs typeface="Franklin Gothic Medium"/>
              </a:rPr>
              <a:t>. Please refer to the prospectus of the UCITS and to the KIID before making any final decisions. This document is </a:t>
            </a:r>
            <a:r>
              <a:rPr sz="800" spc="-10" dirty="0">
                <a:solidFill>
                  <a:srgbClr val="231F20"/>
                </a:solidFill>
                <a:latin typeface="Franklin Gothic Book" panose="020B0503020102020204" pitchFamily="34" charset="0"/>
                <a:cs typeface="Franklin Gothic Medium"/>
              </a:rPr>
              <a:t>intended only</a:t>
            </a:r>
            <a:r>
              <a:rPr lang="en-GB" sz="800" spc="-10" dirty="0">
                <a:solidFill>
                  <a:srgbClr val="231F20"/>
                </a:solidFill>
                <a:latin typeface="Franklin Gothic Book" panose="020B0503020102020204" pitchFamily="34" charset="0"/>
                <a:cs typeface="Franklin Gothic Medium"/>
              </a:rPr>
              <a:t> </a:t>
            </a:r>
            <a:r>
              <a:rPr sz="800" spc="-10" dirty="0">
                <a:solidFill>
                  <a:srgbClr val="231F20"/>
                </a:solidFill>
                <a:latin typeface="Franklin Gothic Book" panose="020B0503020102020204" pitchFamily="34" charset="0"/>
                <a:cs typeface="Franklin Gothic Medium"/>
              </a:rPr>
              <a:t>for professional clients</a:t>
            </a:r>
            <a:r>
              <a:rPr lang="en-GB" sz="800" spc="-10" dirty="0">
                <a:solidFill>
                  <a:srgbClr val="231F20"/>
                </a:solidFill>
                <a:latin typeface="Franklin Gothic Book" panose="020B0503020102020204" pitchFamily="34" charset="0"/>
                <a:cs typeface="Franklin Gothic Medium"/>
              </a:rPr>
              <a:t> and / or</a:t>
            </a:r>
            <a:r>
              <a:rPr sz="800" spc="-10" dirty="0">
                <a:solidFill>
                  <a:srgbClr val="231F20"/>
                </a:solidFill>
                <a:latin typeface="Franklin Gothic Book" panose="020B0503020102020204" pitchFamily="34" charset="0"/>
                <a:cs typeface="Franklin Gothic Medium"/>
              </a:rPr>
              <a:t> qualified</a:t>
            </a:r>
            <a:r>
              <a:rPr lang="en-GB" sz="800" spc="-10" dirty="0">
                <a:solidFill>
                  <a:srgbClr val="231F20"/>
                </a:solidFill>
                <a:latin typeface="Franklin Gothic Book" panose="020B0503020102020204" pitchFamily="34" charset="0"/>
                <a:cs typeface="Franklin Gothic Medium"/>
              </a:rPr>
              <a:t> </a:t>
            </a:r>
            <a:r>
              <a:rPr sz="800" spc="-10" dirty="0">
                <a:solidFill>
                  <a:srgbClr val="231F20"/>
                </a:solidFill>
                <a:latin typeface="Franklin Gothic Book" panose="020B0503020102020204" pitchFamily="34" charset="0"/>
                <a:cs typeface="Franklin Gothic Medium"/>
              </a:rPr>
              <a:t> investors.</a:t>
            </a:r>
            <a:endParaRPr sz="800" dirty="0">
              <a:latin typeface="Franklin Gothic Book" panose="020B0503020102020204" pitchFamily="34" charset="0"/>
              <a:cs typeface="Franklin Gothic Medium"/>
            </a:endParaRPr>
          </a:p>
        </p:txBody>
      </p:sp>
      <p:grpSp>
        <p:nvGrpSpPr>
          <p:cNvPr id="66" name="Group 65"/>
          <p:cNvGrpSpPr/>
          <p:nvPr/>
        </p:nvGrpSpPr>
        <p:grpSpPr>
          <a:xfrm>
            <a:off x="460734" y="1642489"/>
            <a:ext cx="6698399" cy="524503"/>
            <a:chOff x="460734" y="1536798"/>
            <a:chExt cx="6698399" cy="524503"/>
          </a:xfrm>
        </p:grpSpPr>
        <p:sp>
          <p:nvSpPr>
            <p:cNvPr id="9" name="object 9"/>
            <p:cNvSpPr/>
            <p:nvPr/>
          </p:nvSpPr>
          <p:spPr>
            <a:xfrm>
              <a:off x="3039888" y="1652805"/>
              <a:ext cx="4119245" cy="0"/>
            </a:xfrm>
            <a:custGeom>
              <a:avLst/>
              <a:gdLst/>
              <a:ahLst/>
              <a:cxnLst/>
              <a:rect l="l" t="t" r="r" b="b"/>
              <a:pathLst>
                <a:path w="4119245">
                  <a:moveTo>
                    <a:pt x="0" y="0"/>
                  </a:moveTo>
                  <a:lnTo>
                    <a:pt x="4119029" y="0"/>
                  </a:lnTo>
                </a:path>
              </a:pathLst>
            </a:custGeom>
            <a:ln w="9525">
              <a:solidFill>
                <a:srgbClr val="231F20"/>
              </a:solidFill>
            </a:ln>
          </p:spPr>
          <p:txBody>
            <a:bodyPr wrap="square" lIns="0" tIns="0" rIns="0" bIns="0" rtlCol="0"/>
            <a:lstStyle/>
            <a:p>
              <a:endParaRPr/>
            </a:p>
          </p:txBody>
        </p:sp>
        <p:sp>
          <p:nvSpPr>
            <p:cNvPr id="65" name="object 7"/>
            <p:cNvSpPr txBox="1"/>
            <p:nvPr/>
          </p:nvSpPr>
          <p:spPr>
            <a:xfrm>
              <a:off x="460734" y="1536798"/>
              <a:ext cx="6376035" cy="524503"/>
            </a:xfrm>
            <a:prstGeom prst="rect">
              <a:avLst/>
            </a:prstGeom>
          </p:spPr>
          <p:txBody>
            <a:bodyPr vert="horz" wrap="square" lIns="0" tIns="16510" rIns="0" bIns="0" rtlCol="0">
              <a:spAutoFit/>
            </a:bodyPr>
            <a:lstStyle/>
            <a:p>
              <a:pPr marL="12700">
                <a:lnSpc>
                  <a:spcPct val="100000"/>
                </a:lnSpc>
              </a:pPr>
              <a:r>
                <a:rPr sz="1300" spc="10" dirty="0">
                  <a:solidFill>
                    <a:srgbClr val="231F20"/>
                  </a:solidFill>
                  <a:latin typeface="Franklin Gothic Medium"/>
                  <a:cs typeface="Franklin Gothic Medium"/>
                </a:rPr>
                <a:t>PERFORMANCE</a:t>
              </a:r>
              <a:r>
                <a:rPr sz="1300" spc="-10" dirty="0">
                  <a:solidFill>
                    <a:srgbClr val="231F20"/>
                  </a:solidFill>
                  <a:latin typeface="Franklin Gothic Medium"/>
                  <a:cs typeface="Franklin Gothic Medium"/>
                </a:rPr>
                <a:t> </a:t>
              </a:r>
              <a:r>
                <a:rPr sz="1300" spc="5" dirty="0">
                  <a:solidFill>
                    <a:srgbClr val="231F20"/>
                  </a:solidFill>
                  <a:latin typeface="Franklin Gothic Medium"/>
                  <a:cs typeface="Franklin Gothic Medium"/>
                </a:rPr>
                <a:t>TRACK</a:t>
              </a:r>
              <a:r>
                <a:rPr sz="1300" spc="-5" dirty="0">
                  <a:solidFill>
                    <a:srgbClr val="231F20"/>
                  </a:solidFill>
                  <a:latin typeface="Franklin Gothic Medium"/>
                  <a:cs typeface="Franklin Gothic Medium"/>
                </a:rPr>
                <a:t> </a:t>
              </a:r>
              <a:r>
                <a:rPr sz="1300" spc="15" dirty="0">
                  <a:solidFill>
                    <a:srgbClr val="231F20"/>
                  </a:solidFill>
                  <a:latin typeface="Franklin Gothic Medium"/>
                  <a:cs typeface="Franklin Gothic Medium"/>
                </a:rPr>
                <a:t>RECORD</a:t>
              </a:r>
              <a:endParaRPr lang="en-US" sz="1300" spc="15" dirty="0">
                <a:solidFill>
                  <a:srgbClr val="231F20"/>
                </a:solidFill>
                <a:latin typeface="Franklin Gothic Medium"/>
                <a:cs typeface="Franklin Gothic Medium"/>
              </a:endParaRPr>
            </a:p>
            <a:p>
              <a:pPr marL="12700"/>
              <a:r>
                <a:rPr lang="en-US" sz="700" i="1" spc="10" dirty="0">
                  <a:solidFill>
                    <a:srgbClr val="231F20"/>
                  </a:solidFill>
                  <a:latin typeface="Franklin Gothic Medium"/>
                  <a:cs typeface="Franklin Gothic Medium"/>
                </a:rPr>
                <a:t> Past performance does not predict future returns</a:t>
              </a:r>
              <a:endParaRPr lang="en-US" sz="700" i="1" dirty="0">
                <a:latin typeface="Franklin Gothic Medium"/>
                <a:cs typeface="Franklin Gothic Medium"/>
              </a:endParaRPr>
            </a:p>
            <a:p>
              <a:pPr marL="12700">
                <a:lnSpc>
                  <a:spcPct val="100000"/>
                </a:lnSpc>
              </a:pPr>
              <a:endParaRPr sz="1300" dirty="0">
                <a:latin typeface="Franklin Gothic Medium"/>
                <a:cs typeface="Franklin Gothic Medium"/>
              </a:endParaRPr>
            </a:p>
          </p:txBody>
        </p:sp>
      </p:grpSp>
      <p:sp>
        <p:nvSpPr>
          <p:cNvPr id="79" name="object 57"/>
          <p:cNvSpPr txBox="1"/>
          <p:nvPr/>
        </p:nvSpPr>
        <p:spPr>
          <a:xfrm>
            <a:off x="421728" y="9525793"/>
            <a:ext cx="6733439" cy="380873"/>
          </a:xfrm>
          <a:prstGeom prst="rect">
            <a:avLst/>
          </a:prstGeom>
        </p:spPr>
        <p:txBody>
          <a:bodyPr vert="horz" wrap="square" lIns="0" tIns="38100" rIns="0" bIns="0" rtlCol="0">
            <a:spAutoFit/>
          </a:bodyPr>
          <a:lstStyle/>
          <a:p>
            <a:pPr marL="15875" marR="121920" algn="just">
              <a:lnSpc>
                <a:spcPct val="74300"/>
              </a:lnSpc>
              <a:spcBef>
                <a:spcPts val="300"/>
              </a:spcBef>
            </a:pPr>
            <a:r>
              <a:rPr lang="en-GB" sz="600" spc="-5" dirty="0">
                <a:solidFill>
                  <a:srgbClr val="414142"/>
                </a:solidFill>
                <a:latin typeface="Franklin Gothic Book"/>
              </a:rPr>
              <a:t>**The portfolio metrics displayed are estimates of the anticipated development of the portfolio holdings when measured against certain metrics. Some computations may also have extreme values remove</a:t>
            </a:r>
            <a:r>
              <a:rPr lang="en-GB" sz="600" spc="-10" dirty="0">
                <a:solidFill>
                  <a:srgbClr val="414142"/>
                </a:solidFill>
                <a:latin typeface="Franklin Gothic Book"/>
                <a:cs typeface="Franklin Gothic Book"/>
              </a:rPr>
              <a:t>d from the calculations. These estimates are not intended to be an estimate or representation of future performance of the fund. The investment which is herein promoted concerns the acquisition of shares in a UCITS fund and not in a given underlying asset such as shares of a company as these are only the underlying assets owned by the fund. The Fund is actively managed by the Investment Manager without reference to a benchmark index. </a:t>
            </a:r>
            <a:r>
              <a:rPr lang="en-GB" sz="600" spc="-5" dirty="0">
                <a:solidFill>
                  <a:srgbClr val="414142"/>
                </a:solidFill>
                <a:latin typeface="Franklin Gothic Book"/>
                <a:cs typeface="Franklin Gothic Book"/>
              </a:rPr>
              <a:t>Note: S.I. is Since Inception of DSP Strategy. </a:t>
            </a:r>
            <a:r>
              <a:rPr lang="en-GB" sz="600" spc="-5" dirty="0">
                <a:solidFill>
                  <a:srgbClr val="414142"/>
                </a:solidFill>
                <a:latin typeface="Franklin Gothic Book"/>
              </a:rPr>
              <a:t>It is not possible to invest directly in an index. Past performance is not a reliable indicator of future results. The Fund is subject to capital gain tax in India. </a:t>
            </a:r>
            <a:r>
              <a:rPr lang="en-US" sz="600" spc="-5" dirty="0">
                <a:solidFill>
                  <a:srgbClr val="414142"/>
                </a:solidFill>
                <a:latin typeface="Franklin Gothic Book"/>
              </a:rPr>
              <a:t>*The above market capitalization of stocks is based on SEBI classification.</a:t>
            </a:r>
            <a:endParaRPr lang="en-GB" sz="600" u="sng" spc="-5" dirty="0">
              <a:solidFill>
                <a:srgbClr val="414142"/>
              </a:solidFill>
              <a:latin typeface="Franklin Gothic Book"/>
            </a:endParaRPr>
          </a:p>
        </p:txBody>
      </p:sp>
      <p:sp>
        <p:nvSpPr>
          <p:cNvPr id="82" name="object 9"/>
          <p:cNvSpPr txBox="1">
            <a:spLocks noGrp="1"/>
          </p:cNvSpPr>
          <p:nvPr>
            <p:ph type="title"/>
          </p:nvPr>
        </p:nvSpPr>
        <p:spPr>
          <a:xfrm>
            <a:off x="353646" y="347839"/>
            <a:ext cx="2987675" cy="363220"/>
          </a:xfrm>
          <a:prstGeom prst="rect">
            <a:avLst/>
          </a:prstGeom>
        </p:spPr>
        <p:txBody>
          <a:bodyPr vert="horz" wrap="square" lIns="0" tIns="13970" rIns="0" bIns="0" rtlCol="0">
            <a:spAutoFit/>
          </a:bodyPr>
          <a:lstStyle/>
          <a:p>
            <a:pPr marL="12700">
              <a:lnSpc>
                <a:spcPct val="100000"/>
              </a:lnSpc>
              <a:spcBef>
                <a:spcPts val="110"/>
              </a:spcBef>
            </a:pPr>
            <a:r>
              <a:rPr spc="5" dirty="0"/>
              <a:t>DSP</a:t>
            </a:r>
            <a:r>
              <a:rPr spc="-25" dirty="0"/>
              <a:t> </a:t>
            </a:r>
            <a:r>
              <a:rPr spc="5" dirty="0"/>
              <a:t>INDIA</a:t>
            </a:r>
            <a:r>
              <a:rPr spc="-20" dirty="0"/>
              <a:t> </a:t>
            </a:r>
            <a:r>
              <a:rPr spc="20" dirty="0"/>
              <a:t>EQUITY</a:t>
            </a:r>
            <a:r>
              <a:rPr spc="-20" dirty="0"/>
              <a:t> </a:t>
            </a:r>
            <a:r>
              <a:rPr spc="5" dirty="0"/>
              <a:t>FUND</a:t>
            </a:r>
          </a:p>
        </p:txBody>
      </p:sp>
      <p:sp>
        <p:nvSpPr>
          <p:cNvPr id="19" name="Rectangle 18"/>
          <p:cNvSpPr/>
          <p:nvPr/>
        </p:nvSpPr>
        <p:spPr>
          <a:xfrm>
            <a:off x="287071" y="99956"/>
            <a:ext cx="1303603" cy="178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000" i="1" dirty="0">
                <a:latin typeface="Franklin Gothic Book" panose="020B0503020102020204" pitchFamily="34" charset="0"/>
              </a:rPr>
              <a:t>30 September 2024</a:t>
            </a:r>
          </a:p>
        </p:txBody>
      </p:sp>
      <p:sp>
        <p:nvSpPr>
          <p:cNvPr id="45" name="object 13">
            <a:extLst>
              <a:ext uri="{FF2B5EF4-FFF2-40B4-BE49-F238E27FC236}">
                <a16:creationId xmlns:a16="http://schemas.microsoft.com/office/drawing/2014/main" id="{7050F9EF-3F89-4EFA-AE3F-797F5C0008A3}"/>
              </a:ext>
            </a:extLst>
          </p:cNvPr>
          <p:cNvSpPr txBox="1"/>
          <p:nvPr/>
        </p:nvSpPr>
        <p:spPr>
          <a:xfrm>
            <a:off x="6417758" y="3299568"/>
            <a:ext cx="737409" cy="123752"/>
          </a:xfrm>
          <a:prstGeom prst="rect">
            <a:avLst/>
          </a:prstGeom>
        </p:spPr>
        <p:txBody>
          <a:bodyPr vert="horz" wrap="square" lIns="0" tIns="15875" rIns="0" bIns="0" rtlCol="0">
            <a:spAutoFit/>
          </a:bodyPr>
          <a:lstStyle/>
          <a:p>
            <a:pPr marL="12700">
              <a:lnSpc>
                <a:spcPct val="100000"/>
              </a:lnSpc>
              <a:spcBef>
                <a:spcPts val="125"/>
              </a:spcBef>
            </a:pPr>
            <a:r>
              <a:rPr lang="en-US" sz="700" i="1" spc="10" dirty="0">
                <a:solidFill>
                  <a:srgbClr val="231F20"/>
                </a:solidFill>
                <a:latin typeface="Franklin Gothic Medium"/>
                <a:cs typeface="Franklin Gothic Medium"/>
              </a:rPr>
              <a:t>Source: Internal.</a:t>
            </a:r>
            <a:endParaRPr sz="700" i="1" dirty="0">
              <a:latin typeface="Franklin Gothic Medium"/>
              <a:cs typeface="Franklin Gothic Medium"/>
            </a:endParaRPr>
          </a:p>
        </p:txBody>
      </p:sp>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8457" y="408114"/>
            <a:ext cx="1654586" cy="657523"/>
          </a:xfrm>
          <a:prstGeom prst="rect">
            <a:avLst/>
          </a:prstGeom>
        </p:spPr>
      </p:pic>
      <p:graphicFrame>
        <p:nvGraphicFramePr>
          <p:cNvPr id="5" name="Object 4">
            <a:extLst>
              <a:ext uri="{FF2B5EF4-FFF2-40B4-BE49-F238E27FC236}">
                <a16:creationId xmlns:a16="http://schemas.microsoft.com/office/drawing/2014/main" id="{2FB2CA28-03A0-9D32-670E-60C923544805}"/>
              </a:ext>
            </a:extLst>
          </p:cNvPr>
          <p:cNvGraphicFramePr>
            <a:graphicFrameLocks noChangeAspect="1"/>
          </p:cNvGraphicFramePr>
          <p:nvPr>
            <p:extLst>
              <p:ext uri="{D42A27DB-BD31-4B8C-83A1-F6EECF244321}">
                <p14:modId xmlns:p14="http://schemas.microsoft.com/office/powerpoint/2010/main" val="1003034195"/>
              </p:ext>
            </p:extLst>
          </p:nvPr>
        </p:nvGraphicFramePr>
        <p:xfrm>
          <a:off x="3171825" y="7605713"/>
          <a:ext cx="3832225" cy="930275"/>
        </p:xfrm>
        <a:graphic>
          <a:graphicData uri="http://schemas.openxmlformats.org/presentationml/2006/ole">
            <mc:AlternateContent xmlns:mc="http://schemas.openxmlformats.org/markup-compatibility/2006">
              <mc:Choice xmlns:v="urn:schemas-microsoft-com:vml" Requires="v">
                <p:oleObj name="Worksheet" r:id="rId4" imgW="3832786" imgH="929850" progId="Excel.Sheet.12">
                  <p:link updateAutomatic="1"/>
                </p:oleObj>
              </mc:Choice>
              <mc:Fallback>
                <p:oleObj name="Worksheet" r:id="rId4" imgW="3832786" imgH="929850" progId="Excel.Sheet.12">
                  <p:link updateAutomatic="1"/>
                  <p:pic>
                    <p:nvPicPr>
                      <p:cNvPr id="0" name=""/>
                      <p:cNvPicPr/>
                      <p:nvPr/>
                    </p:nvPicPr>
                    <p:blipFill>
                      <a:blip r:embed="rId5"/>
                      <a:stretch>
                        <a:fillRect/>
                      </a:stretch>
                    </p:blipFill>
                    <p:spPr>
                      <a:xfrm>
                        <a:off x="3171825" y="7605713"/>
                        <a:ext cx="3832225" cy="930275"/>
                      </a:xfrm>
                      <a:prstGeom prst="rect">
                        <a:avLst/>
                      </a:prstGeom>
                    </p:spPr>
                  </p:pic>
                </p:oleObj>
              </mc:Fallback>
            </mc:AlternateContent>
          </a:graphicData>
        </a:graphic>
      </p:graphicFrame>
      <p:graphicFrame>
        <p:nvGraphicFramePr>
          <p:cNvPr id="15" name="Chart 14">
            <a:extLst>
              <a:ext uri="{FF2B5EF4-FFF2-40B4-BE49-F238E27FC236}">
                <a16:creationId xmlns:a16="http://schemas.microsoft.com/office/drawing/2014/main" id="{F7CFB97B-7D8C-4B9A-978B-342DE27702C5}"/>
              </a:ext>
            </a:extLst>
          </p:cNvPr>
          <p:cNvGraphicFramePr>
            <a:graphicFrameLocks/>
          </p:cNvGraphicFramePr>
          <p:nvPr>
            <p:extLst>
              <p:ext uri="{D42A27DB-BD31-4B8C-83A1-F6EECF244321}">
                <p14:modId xmlns:p14="http://schemas.microsoft.com/office/powerpoint/2010/main" val="659714407"/>
              </p:ext>
            </p:extLst>
          </p:nvPr>
        </p:nvGraphicFramePr>
        <p:xfrm>
          <a:off x="3089687" y="3624281"/>
          <a:ext cx="3328071" cy="18288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Object 16">
            <a:extLst>
              <a:ext uri="{FF2B5EF4-FFF2-40B4-BE49-F238E27FC236}">
                <a16:creationId xmlns:a16="http://schemas.microsoft.com/office/drawing/2014/main" id="{95F3420A-0D80-C932-0662-4518C92B6EA8}"/>
              </a:ext>
            </a:extLst>
          </p:cNvPr>
          <p:cNvGraphicFramePr>
            <a:graphicFrameLocks noChangeAspect="1"/>
          </p:cNvGraphicFramePr>
          <p:nvPr>
            <p:extLst>
              <p:ext uri="{D42A27DB-BD31-4B8C-83A1-F6EECF244321}">
                <p14:modId xmlns:p14="http://schemas.microsoft.com/office/powerpoint/2010/main" val="1402117269"/>
              </p:ext>
            </p:extLst>
          </p:nvPr>
        </p:nvGraphicFramePr>
        <p:xfrm>
          <a:off x="6550025" y="3770313"/>
          <a:ext cx="327025" cy="1531937"/>
        </p:xfrm>
        <a:graphic>
          <a:graphicData uri="http://schemas.openxmlformats.org/presentationml/2006/ole">
            <mc:AlternateContent xmlns:mc="http://schemas.openxmlformats.org/markup-compatibility/2006">
              <mc:Choice xmlns:v="urn:schemas-microsoft-com:vml" Requires="v">
                <p:oleObj name="Worksheet" r:id="rId7" imgW="327645" imgH="1531462" progId="Excel.Sheet.12">
                  <p:link updateAutomatic="1"/>
                </p:oleObj>
              </mc:Choice>
              <mc:Fallback>
                <p:oleObj name="Worksheet" r:id="rId7" imgW="327645" imgH="1531462" progId="Excel.Sheet.12">
                  <p:link updateAutomatic="1"/>
                  <p:pic>
                    <p:nvPicPr>
                      <p:cNvPr id="0" name=""/>
                      <p:cNvPicPr/>
                      <p:nvPr/>
                    </p:nvPicPr>
                    <p:blipFill>
                      <a:blip r:embed="rId8"/>
                      <a:stretch>
                        <a:fillRect/>
                      </a:stretch>
                    </p:blipFill>
                    <p:spPr>
                      <a:xfrm>
                        <a:off x="6550025" y="3770313"/>
                        <a:ext cx="327025" cy="1531937"/>
                      </a:xfrm>
                      <a:prstGeom prst="rect">
                        <a:avLst/>
                      </a:prstGeom>
                    </p:spPr>
                  </p:pic>
                </p:oleObj>
              </mc:Fallback>
            </mc:AlternateContent>
          </a:graphicData>
        </a:graphic>
      </p:graphicFrame>
      <p:graphicFrame>
        <p:nvGraphicFramePr>
          <p:cNvPr id="8" name="Table 7">
            <a:extLst>
              <a:ext uri="{FF2B5EF4-FFF2-40B4-BE49-F238E27FC236}">
                <a16:creationId xmlns:a16="http://schemas.microsoft.com/office/drawing/2014/main" id="{9FC8588D-F74A-617A-E1C3-5B2BC6A0340F}"/>
              </a:ext>
            </a:extLst>
          </p:cNvPr>
          <p:cNvGraphicFramePr>
            <a:graphicFrameLocks noGrp="1"/>
          </p:cNvGraphicFramePr>
          <p:nvPr>
            <p:extLst>
              <p:ext uri="{D42A27DB-BD31-4B8C-83A1-F6EECF244321}">
                <p14:modId xmlns:p14="http://schemas.microsoft.com/office/powerpoint/2010/main" val="3095584091"/>
              </p:ext>
            </p:extLst>
          </p:nvPr>
        </p:nvGraphicFramePr>
        <p:xfrm>
          <a:off x="3149894" y="8525603"/>
          <a:ext cx="3888469" cy="838056"/>
        </p:xfrm>
        <a:graphic>
          <a:graphicData uri="http://schemas.openxmlformats.org/drawingml/2006/table">
            <a:tbl>
              <a:tblPr firstRow="1" bandRow="1">
                <a:tableStyleId>{2D5ABB26-0587-4C30-8999-92F81FD0307C}</a:tableStyleId>
              </a:tblPr>
              <a:tblGrid>
                <a:gridCol w="1665387">
                  <a:extLst>
                    <a:ext uri="{9D8B030D-6E8A-4147-A177-3AD203B41FA5}">
                      <a16:colId xmlns:a16="http://schemas.microsoft.com/office/drawing/2014/main" val="2160537782"/>
                    </a:ext>
                  </a:extLst>
                </a:gridCol>
                <a:gridCol w="2223082">
                  <a:extLst>
                    <a:ext uri="{9D8B030D-6E8A-4147-A177-3AD203B41FA5}">
                      <a16:colId xmlns:a16="http://schemas.microsoft.com/office/drawing/2014/main" val="3348625814"/>
                    </a:ext>
                  </a:extLst>
                </a:gridCol>
              </a:tblGrid>
              <a:tr h="191028">
                <a:tc>
                  <a:txBody>
                    <a:bodyPr/>
                    <a:lstStyle/>
                    <a:p>
                      <a:r>
                        <a:rPr lang="en-GB" sz="850" b="0" dirty="0">
                          <a:solidFill>
                            <a:srgbClr val="000000"/>
                          </a:solidFill>
                          <a:latin typeface="Franklin Gothic Medium" panose="020B0603020102020204" pitchFamily="34" charset="0"/>
                        </a:rPr>
                        <a:t>Fund Construct</a:t>
                      </a:r>
                    </a:p>
                  </a:txBody>
                  <a:tcPr marT="0" marB="0" anchor="ctr">
                    <a:lnB w="12700" cap="flat" cmpd="sng" algn="ctr">
                      <a:solidFill>
                        <a:srgbClr val="00C7B2"/>
                      </a:solidFill>
                      <a:prstDash val="solid"/>
                      <a:round/>
                      <a:headEnd type="none" w="med" len="med"/>
                      <a:tailEnd type="none" w="med" len="med"/>
                    </a:lnB>
                  </a:tcPr>
                </a:tc>
                <a:tc>
                  <a:txBody>
                    <a:bodyPr/>
                    <a:lstStyle/>
                    <a:p>
                      <a:pPr marL="0" algn="r"/>
                      <a:r>
                        <a:rPr lang="en-GB" sz="850" b="0" dirty="0">
                          <a:solidFill>
                            <a:srgbClr val="000000"/>
                          </a:solidFill>
                          <a:latin typeface="Franklin Gothic Medium" panose="020B0603020102020204" pitchFamily="34" charset="0"/>
                          <a:ea typeface="+mn-ea"/>
                          <a:cs typeface="+mn-cs"/>
                        </a:rPr>
                        <a:t>Details</a:t>
                      </a:r>
                    </a:p>
                  </a:txBody>
                  <a:tcPr marT="0" marB="0" anchor="ctr">
                    <a:lnB w="12700" cap="flat" cmpd="sng" algn="ctr">
                      <a:solidFill>
                        <a:srgbClr val="00C7B2"/>
                      </a:solidFill>
                      <a:prstDash val="solid"/>
                      <a:round/>
                      <a:headEnd type="none" w="med" len="med"/>
                      <a:tailEnd type="none" w="med" len="med"/>
                    </a:lnB>
                  </a:tcPr>
                </a:tc>
                <a:extLst>
                  <a:ext uri="{0D108BD9-81ED-4DB2-BD59-A6C34878D82A}">
                    <a16:rowId xmlns:a16="http://schemas.microsoft.com/office/drawing/2014/main" val="1959093776"/>
                  </a:ext>
                </a:extLst>
              </a:tr>
              <a:tr h="173830">
                <a:tc>
                  <a:txBody>
                    <a:bodyPr/>
                    <a:lstStyle/>
                    <a:p>
                      <a:pPr>
                        <a:spcBef>
                          <a:spcPts val="300"/>
                        </a:spcBef>
                      </a:pPr>
                      <a:r>
                        <a:rPr lang="en-GB" sz="850" b="0" dirty="0">
                          <a:solidFill>
                            <a:srgbClr val="000000"/>
                          </a:solidFill>
                          <a:latin typeface="Franklin Gothic Medium" panose="020B0603020102020204" pitchFamily="34" charset="0"/>
                        </a:rPr>
                        <a:t>Number of Stocks</a:t>
                      </a:r>
                    </a:p>
                  </a:txBody>
                  <a:tcPr marT="54000" marB="0" anchor="ctr">
                    <a:lnT w="12700" cap="flat" cmpd="sng" algn="ctr">
                      <a:solidFill>
                        <a:srgbClr val="00C7B2"/>
                      </a:solidFill>
                      <a:prstDash val="solid"/>
                      <a:round/>
                      <a:headEnd type="none" w="med" len="med"/>
                      <a:tailEnd type="none" w="med" len="med"/>
                    </a:lnT>
                  </a:tcPr>
                </a:tc>
                <a:tc>
                  <a:txBody>
                    <a:bodyPr/>
                    <a:lstStyle/>
                    <a:p>
                      <a:pPr algn="r" fontAlgn="ctr"/>
                      <a:r>
                        <a:rPr lang="en-IN" sz="850" b="1" i="1" u="none" strike="noStrike">
                          <a:solidFill>
                            <a:srgbClr val="000000"/>
                          </a:solidFill>
                          <a:effectLst/>
                          <a:latin typeface="Franklin Gothic Book" panose="020B0503020102020204" pitchFamily="34" charset="0"/>
                        </a:rPr>
                        <a:t>59</a:t>
                      </a:r>
                    </a:p>
                  </a:txBody>
                  <a:tcPr marL="7620" marR="7620" marT="7620" marB="0" anchor="ctr">
                    <a:lnT w="12700" cap="flat" cmpd="sng" algn="ctr">
                      <a:solidFill>
                        <a:srgbClr val="00C7B2"/>
                      </a:solidFill>
                      <a:prstDash val="solid"/>
                      <a:round/>
                      <a:headEnd type="none" w="med" len="med"/>
                      <a:tailEnd type="none" w="med" len="med"/>
                    </a:lnT>
                  </a:tcPr>
                </a:tc>
                <a:extLst>
                  <a:ext uri="{0D108BD9-81ED-4DB2-BD59-A6C34878D82A}">
                    <a16:rowId xmlns:a16="http://schemas.microsoft.com/office/drawing/2014/main" val="2124628973"/>
                  </a:ext>
                </a:extLst>
              </a:tr>
              <a:tr h="190932">
                <a:tc>
                  <a:txBody>
                    <a:bodyPr/>
                    <a:lstStyle/>
                    <a:p>
                      <a:r>
                        <a:rPr lang="en-GB" sz="850" b="0" dirty="0">
                          <a:solidFill>
                            <a:srgbClr val="000000"/>
                          </a:solidFill>
                          <a:latin typeface="Franklin Gothic Medium" panose="020B0603020102020204" pitchFamily="34" charset="0"/>
                        </a:rPr>
                        <a:t>Portfolio Turnover (last 12m)</a:t>
                      </a:r>
                    </a:p>
                  </a:txBody>
                  <a:tcPr marT="0" marB="0" anchor="ctr"/>
                </a:tc>
                <a:tc>
                  <a:txBody>
                    <a:bodyPr/>
                    <a:lstStyle/>
                    <a:p>
                      <a:pPr algn="r" fontAlgn="ctr"/>
                      <a:r>
                        <a:rPr lang="en-IN" sz="850" b="0" i="1" u="none" strike="noStrike">
                          <a:solidFill>
                            <a:srgbClr val="231F20"/>
                          </a:solidFill>
                          <a:effectLst/>
                          <a:latin typeface="Franklin Gothic Book" panose="020B0503020102020204" pitchFamily="34" charset="0"/>
                        </a:rPr>
                        <a:t>41% (for DSP Strategy)</a:t>
                      </a:r>
                    </a:p>
                  </a:txBody>
                  <a:tcPr marL="7620" marR="7620" marT="7620" marB="0" anchor="ctr"/>
                </a:tc>
                <a:extLst>
                  <a:ext uri="{0D108BD9-81ED-4DB2-BD59-A6C34878D82A}">
                    <a16:rowId xmlns:a16="http://schemas.microsoft.com/office/drawing/2014/main" val="2770549623"/>
                  </a:ext>
                </a:extLst>
              </a:tr>
              <a:tr h="272556">
                <a:tc>
                  <a:txBody>
                    <a:bodyPr/>
                    <a:lstStyle/>
                    <a:p>
                      <a:pPr marL="0" indent="0">
                        <a:spcBef>
                          <a:spcPts val="100"/>
                        </a:spcBef>
                      </a:pPr>
                      <a:r>
                        <a:rPr lang="en-GB" sz="850" b="0" dirty="0">
                          <a:solidFill>
                            <a:srgbClr val="000000"/>
                          </a:solidFill>
                          <a:latin typeface="Franklin Gothic Medium" panose="020B0603020102020204" pitchFamily="34" charset="0"/>
                          <a:ea typeface="+mn-ea"/>
                          <a:cs typeface="+mn-cs"/>
                        </a:rPr>
                        <a:t>Cap-wise split </a:t>
                      </a:r>
                      <a:r>
                        <a:rPr lang="en-GB" sz="800" i="1" spc="-5" dirty="0">
                          <a:solidFill>
                            <a:srgbClr val="000000"/>
                          </a:solidFill>
                          <a:latin typeface="Franklin Gothic Book"/>
                          <a:cs typeface="Franklin Gothic Book"/>
                        </a:rPr>
                        <a:t>(for DSP Strategy)*</a:t>
                      </a:r>
                      <a:endParaRPr lang="en-GB" sz="900" i="1" dirty="0">
                        <a:solidFill>
                          <a:srgbClr val="000000"/>
                        </a:solidFill>
                        <a:latin typeface="Franklin Gothic Book"/>
                        <a:cs typeface="Franklin Gothic Book"/>
                      </a:endParaRPr>
                    </a:p>
                  </a:txBody>
                  <a:tcPr marT="0" marB="0" anchor="ctr"/>
                </a:tc>
                <a:tc>
                  <a:txBody>
                    <a:bodyPr/>
                    <a:lstStyle/>
                    <a:p>
                      <a:pPr algn="r" fontAlgn="ctr"/>
                      <a:r>
                        <a:rPr lang="en-US" sz="850" b="0" i="0" u="none" strike="noStrike" dirty="0">
                          <a:solidFill>
                            <a:srgbClr val="231F20"/>
                          </a:solidFill>
                          <a:effectLst/>
                          <a:latin typeface="Franklin Gothic Book" panose="020B0503020102020204" pitchFamily="34" charset="0"/>
                        </a:rPr>
                        <a:t>Mid Cap – 67.26%, Small Cap – 18.76%,  Large Cap – 9.10%, Cash – 4.88%</a:t>
                      </a:r>
                    </a:p>
                  </a:txBody>
                  <a:tcPr marL="7620" marR="7620" marT="7620" marB="0" anchor="ctr"/>
                </a:tc>
                <a:extLst>
                  <a:ext uri="{0D108BD9-81ED-4DB2-BD59-A6C34878D82A}">
                    <a16:rowId xmlns:a16="http://schemas.microsoft.com/office/drawing/2014/main" val="49171387"/>
                  </a:ext>
                </a:extLst>
              </a:tr>
            </a:tbl>
          </a:graphicData>
        </a:graphic>
      </p:graphicFrame>
      <p:graphicFrame>
        <p:nvGraphicFramePr>
          <p:cNvPr id="20" name="Table 19">
            <a:extLst>
              <a:ext uri="{FF2B5EF4-FFF2-40B4-BE49-F238E27FC236}">
                <a16:creationId xmlns:a16="http://schemas.microsoft.com/office/drawing/2014/main" id="{9917DF5A-6932-3B96-0CFA-829461D008B1}"/>
              </a:ext>
            </a:extLst>
          </p:cNvPr>
          <p:cNvGraphicFramePr>
            <a:graphicFrameLocks noGrp="1"/>
          </p:cNvGraphicFramePr>
          <p:nvPr>
            <p:extLst>
              <p:ext uri="{D42A27DB-BD31-4B8C-83A1-F6EECF244321}">
                <p14:modId xmlns:p14="http://schemas.microsoft.com/office/powerpoint/2010/main" val="3536106333"/>
              </p:ext>
            </p:extLst>
          </p:nvPr>
        </p:nvGraphicFramePr>
        <p:xfrm>
          <a:off x="376250" y="2001979"/>
          <a:ext cx="6804000" cy="1281834"/>
        </p:xfrm>
        <a:graphic>
          <a:graphicData uri="http://schemas.openxmlformats.org/drawingml/2006/table">
            <a:tbl>
              <a:tblPr bandRow="1">
                <a:tableStyleId>{2D5ABB26-0587-4C30-8999-92F81FD0307C}</a:tableStyleId>
              </a:tblPr>
              <a:tblGrid>
                <a:gridCol w="1404000">
                  <a:extLst>
                    <a:ext uri="{9D8B030D-6E8A-4147-A177-3AD203B41FA5}">
                      <a16:colId xmlns:a16="http://schemas.microsoft.com/office/drawing/2014/main" val="3964685205"/>
                    </a:ext>
                  </a:extLst>
                </a:gridCol>
                <a:gridCol w="540000">
                  <a:extLst>
                    <a:ext uri="{9D8B030D-6E8A-4147-A177-3AD203B41FA5}">
                      <a16:colId xmlns:a16="http://schemas.microsoft.com/office/drawing/2014/main" val="1975839955"/>
                    </a:ext>
                  </a:extLst>
                </a:gridCol>
                <a:gridCol w="540000">
                  <a:extLst>
                    <a:ext uri="{9D8B030D-6E8A-4147-A177-3AD203B41FA5}">
                      <a16:colId xmlns:a16="http://schemas.microsoft.com/office/drawing/2014/main" val="3683637148"/>
                    </a:ext>
                  </a:extLst>
                </a:gridCol>
                <a:gridCol w="540000">
                  <a:extLst>
                    <a:ext uri="{9D8B030D-6E8A-4147-A177-3AD203B41FA5}">
                      <a16:colId xmlns:a16="http://schemas.microsoft.com/office/drawing/2014/main" val="557079513"/>
                    </a:ext>
                  </a:extLst>
                </a:gridCol>
                <a:gridCol w="540000">
                  <a:extLst>
                    <a:ext uri="{9D8B030D-6E8A-4147-A177-3AD203B41FA5}">
                      <a16:colId xmlns:a16="http://schemas.microsoft.com/office/drawing/2014/main" val="3541423772"/>
                    </a:ext>
                  </a:extLst>
                </a:gridCol>
                <a:gridCol w="540000">
                  <a:extLst>
                    <a:ext uri="{9D8B030D-6E8A-4147-A177-3AD203B41FA5}">
                      <a16:colId xmlns:a16="http://schemas.microsoft.com/office/drawing/2014/main" val="4010728213"/>
                    </a:ext>
                  </a:extLst>
                </a:gridCol>
                <a:gridCol w="540000">
                  <a:extLst>
                    <a:ext uri="{9D8B030D-6E8A-4147-A177-3AD203B41FA5}">
                      <a16:colId xmlns:a16="http://schemas.microsoft.com/office/drawing/2014/main" val="3798421582"/>
                    </a:ext>
                  </a:extLst>
                </a:gridCol>
                <a:gridCol w="540000">
                  <a:extLst>
                    <a:ext uri="{9D8B030D-6E8A-4147-A177-3AD203B41FA5}">
                      <a16:colId xmlns:a16="http://schemas.microsoft.com/office/drawing/2014/main" val="318368933"/>
                    </a:ext>
                  </a:extLst>
                </a:gridCol>
                <a:gridCol w="540000">
                  <a:extLst>
                    <a:ext uri="{9D8B030D-6E8A-4147-A177-3AD203B41FA5}">
                      <a16:colId xmlns:a16="http://schemas.microsoft.com/office/drawing/2014/main" val="192008587"/>
                    </a:ext>
                  </a:extLst>
                </a:gridCol>
                <a:gridCol w="540000">
                  <a:extLst>
                    <a:ext uri="{9D8B030D-6E8A-4147-A177-3AD203B41FA5}">
                      <a16:colId xmlns:a16="http://schemas.microsoft.com/office/drawing/2014/main" val="2133131818"/>
                    </a:ext>
                  </a:extLst>
                </a:gridCol>
                <a:gridCol w="540000">
                  <a:extLst>
                    <a:ext uri="{9D8B030D-6E8A-4147-A177-3AD203B41FA5}">
                      <a16:colId xmlns:a16="http://schemas.microsoft.com/office/drawing/2014/main" val="2838964164"/>
                    </a:ext>
                  </a:extLst>
                </a:gridCol>
              </a:tblGrid>
              <a:tr h="221356">
                <a:tc>
                  <a:txBody>
                    <a:bodyPr/>
                    <a:lstStyle/>
                    <a:p>
                      <a:pPr algn="l" fontAlgn="ctr"/>
                      <a:r>
                        <a:rPr lang="en-IN" sz="800" b="1" i="0" u="none" strike="noStrike">
                          <a:solidFill>
                            <a:srgbClr val="000000"/>
                          </a:solidFill>
                          <a:effectLst/>
                          <a:latin typeface="Franklin Gothic Book" panose="020B0503020102020204" pitchFamily="34" charset="0"/>
                        </a:rPr>
                        <a:t>USD CAGR Performance</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1-Month</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3-Month</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6-Month</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YTD</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1-Year</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3-Year </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5-Year </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8-Year </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10-Year </a:t>
                      </a:r>
                    </a:p>
                  </a:txBody>
                  <a:tcPr marL="7620" marR="7620" marT="7620" marB="0" anchor="ctr"/>
                </a:tc>
                <a:tc>
                  <a:txBody>
                    <a:bodyPr/>
                    <a:lstStyle/>
                    <a:p>
                      <a:pPr algn="ctr" fontAlgn="ctr"/>
                      <a:r>
                        <a:rPr lang="en-IN" sz="800" b="1" i="0" u="none" strike="noStrike">
                          <a:solidFill>
                            <a:srgbClr val="000000"/>
                          </a:solidFill>
                          <a:effectLst/>
                          <a:latin typeface="Franklin Gothic Book" panose="020B0503020102020204" pitchFamily="34" charset="0"/>
                        </a:rPr>
                        <a:t>Since Inception</a:t>
                      </a:r>
                    </a:p>
                  </a:txBody>
                  <a:tcPr marL="7620" marR="7620" marT="7620" marB="0" anchor="ctr"/>
                </a:tc>
                <a:extLst>
                  <a:ext uri="{0D108BD9-81ED-4DB2-BD59-A6C34878D82A}">
                    <a16:rowId xmlns:a16="http://schemas.microsoft.com/office/drawing/2014/main" val="1047090259"/>
                  </a:ext>
                </a:extLst>
              </a:tr>
              <a:tr h="171729">
                <a:tc>
                  <a:txBody>
                    <a:bodyPr/>
                    <a:lstStyle/>
                    <a:p>
                      <a:pPr algn="l" fontAlgn="ctr"/>
                      <a:r>
                        <a:rPr lang="en-US" sz="800" b="1" i="0" u="none" strike="noStrike">
                          <a:solidFill>
                            <a:schemeClr val="bg2">
                              <a:lumMod val="10000"/>
                            </a:schemeClr>
                          </a:solidFill>
                          <a:effectLst/>
                          <a:latin typeface="Franklin Gothic Book" panose="020B0503020102020204" pitchFamily="34" charset="0"/>
                        </a:rPr>
                        <a:t>as on 30 September 2024</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30-Aug-24</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28-Jun-24</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31-Mar-24</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29-Dec-23</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29-Sep-23</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30-Sep-21</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30-Sep-19</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30-Sep-16</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30-Sep-14</a:t>
                      </a:r>
                    </a:p>
                  </a:txBody>
                  <a:tcPr marL="7620" marR="7620" marT="7620" marB="0" anchor="ctr">
                    <a:lnB w="12700" cap="flat" cmpd="sng" algn="ctr">
                      <a:solidFill>
                        <a:schemeClr val="accent1"/>
                      </a:solidFill>
                      <a:prstDash val="solid"/>
                      <a:round/>
                      <a:headEnd type="none" w="med" len="med"/>
                      <a:tailEnd type="none" w="med" len="med"/>
                    </a:lnB>
                  </a:tcPr>
                </a:tc>
                <a:tc>
                  <a:txBody>
                    <a:bodyPr/>
                    <a:lstStyle/>
                    <a:p>
                      <a:pPr algn="ctr" fontAlgn="ctr"/>
                      <a:r>
                        <a:rPr lang="en-IN" sz="800" b="1" i="0" u="none" strike="noStrike">
                          <a:solidFill>
                            <a:schemeClr val="bg2">
                              <a:lumMod val="10000"/>
                            </a:schemeClr>
                          </a:solidFill>
                          <a:effectLst/>
                          <a:latin typeface="Franklin Gothic Book" panose="020B0503020102020204" pitchFamily="34" charset="0"/>
                        </a:rPr>
                        <a:t>14-Nov-06</a:t>
                      </a:r>
                    </a:p>
                  </a:txBody>
                  <a:tcPr marL="7620" marR="7620" marT="7620" marB="0" anchor="ctr">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628689789"/>
                  </a:ext>
                </a:extLst>
              </a:tr>
              <a:tr h="171729">
                <a:tc>
                  <a:txBody>
                    <a:bodyPr/>
                    <a:lstStyle/>
                    <a:p>
                      <a:pPr algn="l" fontAlgn="ctr"/>
                      <a:r>
                        <a:rPr lang="en-IN" sz="800" b="1" i="0" u="none" strike="noStrike">
                          <a:solidFill>
                            <a:schemeClr val="bg2">
                              <a:lumMod val="10000"/>
                            </a:schemeClr>
                          </a:solidFill>
                          <a:effectLst/>
                          <a:latin typeface="Franklin Gothic Book" panose="020B0503020102020204" pitchFamily="34" charset="0"/>
                        </a:rPr>
                        <a:t>DSP India Equity Fund</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1.12%</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5.11%</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22.15%</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20.93%</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33.88%</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11.27%</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lnT w="12700" cap="flat" cmpd="sng" algn="ctr">
                      <a:solidFill>
                        <a:schemeClr val="accent1"/>
                      </a:solidFill>
                      <a:prstDash val="solid"/>
                      <a:round/>
                      <a:headEnd type="none" w="med" len="med"/>
                      <a:tailEnd type="none" w="med" len="med"/>
                    </a:lnT>
                  </a:tcP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3451833882"/>
                  </a:ext>
                </a:extLst>
              </a:tr>
              <a:tr h="171729">
                <a:tc>
                  <a:txBody>
                    <a:bodyPr/>
                    <a:lstStyle/>
                    <a:p>
                      <a:pPr algn="l" fontAlgn="ctr"/>
                      <a:r>
                        <a:rPr lang="en-IN" sz="800" b="1" i="0" u="none" strike="noStrike">
                          <a:solidFill>
                            <a:schemeClr val="bg2">
                              <a:lumMod val="10000"/>
                            </a:schemeClr>
                          </a:solidFill>
                          <a:effectLst/>
                          <a:latin typeface="Franklin Gothic Book" panose="020B0503020102020204" pitchFamily="34" charset="0"/>
                        </a:rPr>
                        <a:t>DSP Strategy</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18.99%</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13.52%</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13.97%</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12.53%</a:t>
                      </a:r>
                    </a:p>
                  </a:txBody>
                  <a:tcPr marL="7620" marR="7620" marT="7620" marB="0" anchor="ctr"/>
                </a:tc>
                <a:extLst>
                  <a:ext uri="{0D108BD9-81ED-4DB2-BD59-A6C34878D82A}">
                    <a16:rowId xmlns:a16="http://schemas.microsoft.com/office/drawing/2014/main" val="4245588838"/>
                  </a:ext>
                </a:extLst>
              </a:tr>
              <a:tr h="171729">
                <a:tc>
                  <a:txBody>
                    <a:bodyPr/>
                    <a:lstStyle/>
                    <a:p>
                      <a:pPr algn="l" fontAlgn="ctr"/>
                      <a:r>
                        <a:rPr lang="en-US" sz="800" b="1" i="0" u="none" strike="noStrike">
                          <a:solidFill>
                            <a:schemeClr val="bg2">
                              <a:lumMod val="10000"/>
                            </a:schemeClr>
                          </a:solidFill>
                          <a:effectLst/>
                          <a:latin typeface="Franklin Gothic Book" panose="020B0503020102020204" pitchFamily="34" charset="0"/>
                        </a:rPr>
                        <a:t>NIFTY Midcap150 Quality 50 TR</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1.78%</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5.86%</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25.87%</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26.56%</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37.18%</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10.32%</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18.28%</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14.46%</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13.92%</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14.14%</a:t>
                      </a:r>
                    </a:p>
                  </a:txBody>
                  <a:tcPr marL="7620" marR="7620" marT="7620" marB="0" anchor="ctr"/>
                </a:tc>
                <a:extLst>
                  <a:ext uri="{0D108BD9-81ED-4DB2-BD59-A6C34878D82A}">
                    <a16:rowId xmlns:a16="http://schemas.microsoft.com/office/drawing/2014/main" val="1292219313"/>
                  </a:ext>
                </a:extLst>
              </a:tr>
              <a:tr h="171729">
                <a:tc>
                  <a:txBody>
                    <a:bodyPr/>
                    <a:lstStyle/>
                    <a:p>
                      <a:pPr algn="l" fontAlgn="ctr"/>
                      <a:r>
                        <a:rPr lang="en-IN" sz="800" b="1" i="0" u="none" strike="noStrike">
                          <a:solidFill>
                            <a:schemeClr val="bg2">
                              <a:lumMod val="10000"/>
                            </a:schemeClr>
                          </a:solidFill>
                          <a:effectLst/>
                          <a:latin typeface="Franklin Gothic Book" panose="020B0503020102020204" pitchFamily="34" charset="0"/>
                        </a:rPr>
                        <a:t>Nifty Midcap 150 TR</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1.94%</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6.80%</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23.15%</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30.40%</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46.72%</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21.15%</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27.03%</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17.81%</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16.97%</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12.72%</a:t>
                      </a:r>
                    </a:p>
                  </a:txBody>
                  <a:tcPr marL="7620" marR="7620" marT="7620" marB="0" anchor="ctr"/>
                </a:tc>
                <a:extLst>
                  <a:ext uri="{0D108BD9-81ED-4DB2-BD59-A6C34878D82A}">
                    <a16:rowId xmlns:a16="http://schemas.microsoft.com/office/drawing/2014/main" val="332193242"/>
                  </a:ext>
                </a:extLst>
              </a:tr>
              <a:tr h="171729">
                <a:tc>
                  <a:txBody>
                    <a:bodyPr/>
                    <a:lstStyle/>
                    <a:p>
                      <a:pPr algn="just" fontAlgn="auto"/>
                      <a:r>
                        <a:rPr lang="en-IN" sz="800" b="1" i="0" u="none" strike="noStrike">
                          <a:solidFill>
                            <a:schemeClr val="bg2">
                              <a:lumMod val="10000"/>
                            </a:schemeClr>
                          </a:solidFill>
                          <a:effectLst/>
                          <a:latin typeface="Franklin Gothic Book" panose="020B0503020102020204" pitchFamily="34" charset="0"/>
                        </a:rPr>
                        <a:t>MSCI India USD</a:t>
                      </a:r>
                    </a:p>
                  </a:txBody>
                  <a:tcPr marL="7620" marR="7620" marT="7620" marB="0" anchor="b"/>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2.11%</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7.29%</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17.31%</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25.41%</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40.07%</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11.63%</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16.44%</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12.62%</a:t>
                      </a:r>
                    </a:p>
                  </a:txBody>
                  <a:tcPr marL="7620" marR="7620" marT="7620" marB="0" anchor="ctr"/>
                </a:tc>
                <a:tc>
                  <a:txBody>
                    <a:bodyPr/>
                    <a:lstStyle/>
                    <a:p>
                      <a:pPr algn="ctr" fontAlgn="ctr"/>
                      <a:r>
                        <a:rPr lang="en-IN" sz="800" b="0" i="0" u="none" strike="noStrike">
                          <a:solidFill>
                            <a:schemeClr val="bg2">
                              <a:lumMod val="10000"/>
                            </a:schemeClr>
                          </a:solidFill>
                          <a:effectLst/>
                          <a:latin typeface="Franklin Gothic Book" panose="020B0503020102020204" pitchFamily="34" charset="0"/>
                        </a:rPr>
                        <a:t>9.96%</a:t>
                      </a:r>
                    </a:p>
                  </a:txBody>
                  <a:tcPr marL="7620" marR="7620" marT="7620" marB="0" anchor="ctr"/>
                </a:tc>
                <a:tc>
                  <a:txBody>
                    <a:bodyPr/>
                    <a:lstStyle/>
                    <a:p>
                      <a:pPr algn="ctr" fontAlgn="ctr"/>
                      <a:r>
                        <a:rPr lang="en-IN" sz="800" b="0" i="0" u="none" strike="noStrike" dirty="0">
                          <a:solidFill>
                            <a:schemeClr val="bg2">
                              <a:lumMod val="10000"/>
                            </a:schemeClr>
                          </a:solidFill>
                          <a:effectLst/>
                          <a:latin typeface="Franklin Gothic Book" panose="020B0503020102020204" pitchFamily="34" charset="0"/>
                        </a:rPr>
                        <a:t>7.87%</a:t>
                      </a:r>
                    </a:p>
                  </a:txBody>
                  <a:tcPr marL="7620" marR="7620" marT="7620" marB="0" anchor="ctr"/>
                </a:tc>
                <a:extLst>
                  <a:ext uri="{0D108BD9-81ED-4DB2-BD59-A6C34878D82A}">
                    <a16:rowId xmlns:a16="http://schemas.microsoft.com/office/drawing/2014/main" val="4263242176"/>
                  </a:ext>
                </a:extLst>
              </a:tr>
            </a:tbl>
          </a:graphicData>
        </a:graphic>
      </p:graphicFrame>
      <p:sp>
        <p:nvSpPr>
          <p:cNvPr id="21" name="object 13">
            <a:extLst>
              <a:ext uri="{FF2B5EF4-FFF2-40B4-BE49-F238E27FC236}">
                <a16:creationId xmlns:a16="http://schemas.microsoft.com/office/drawing/2014/main" id="{3348AC3A-7765-D628-A24E-91DC73CB4046}"/>
              </a:ext>
            </a:extLst>
          </p:cNvPr>
          <p:cNvSpPr txBox="1">
            <a:spLocks noGrp="1"/>
          </p:cNvSpPr>
          <p:nvPr>
            <p:ph type="ftr" sz="quarter" idx="5"/>
          </p:nvPr>
        </p:nvSpPr>
        <p:spPr>
          <a:xfrm>
            <a:off x="421728" y="10154734"/>
            <a:ext cx="6625590" cy="229550"/>
          </a:xfrm>
          <a:prstGeom prst="rect">
            <a:avLst/>
          </a:prstGeom>
        </p:spPr>
        <p:txBody>
          <a:bodyPr vert="horz" wrap="square" lIns="0" tIns="24130" rIns="0" bIns="0" rtlCol="0">
            <a:spAutoFit/>
          </a:bodyPr>
          <a:lstStyle/>
          <a:p>
            <a:pPr marL="12700" marR="5080">
              <a:lnSpc>
                <a:spcPts val="800"/>
              </a:lnSpc>
              <a:spcBef>
                <a:spcPts val="190"/>
              </a:spcBef>
            </a:pPr>
            <a:r>
              <a:rPr lang="en-GB" spc="-15" dirty="0"/>
              <a:t>^THE</a:t>
            </a:r>
            <a:r>
              <a:rPr lang="en-GB" spc="30" dirty="0"/>
              <a:t> </a:t>
            </a:r>
            <a:r>
              <a:rPr lang="en-GB" spc="-15" dirty="0"/>
              <a:t>DSP</a:t>
            </a:r>
            <a:r>
              <a:rPr lang="en-GB" spc="30" dirty="0"/>
              <a:t> </a:t>
            </a:r>
            <a:r>
              <a:rPr lang="en-GB" spc="-20" dirty="0"/>
              <a:t>STRATEGY</a:t>
            </a:r>
            <a:r>
              <a:rPr lang="en-GB" spc="35" dirty="0"/>
              <a:t> </a:t>
            </a:r>
            <a:r>
              <a:rPr lang="en-GB" spc="-20" dirty="0"/>
              <a:t>HAS</a:t>
            </a:r>
            <a:r>
              <a:rPr lang="en-GB" spc="30" dirty="0"/>
              <a:t> </a:t>
            </a:r>
            <a:r>
              <a:rPr lang="en-GB" spc="-15" dirty="0"/>
              <a:t>BEEN</a:t>
            </a:r>
            <a:r>
              <a:rPr lang="en-GB" spc="30" dirty="0"/>
              <a:t> </a:t>
            </a:r>
            <a:r>
              <a:rPr lang="en-GB" spc="-10" dirty="0"/>
              <a:t>IMPLEMENTED</a:t>
            </a:r>
            <a:r>
              <a:rPr lang="en-GB" spc="35" dirty="0"/>
              <a:t> </a:t>
            </a:r>
            <a:r>
              <a:rPr lang="en-GB" spc="-15" dirty="0"/>
              <a:t>SINCE</a:t>
            </a:r>
            <a:r>
              <a:rPr lang="en-GB" spc="30" dirty="0"/>
              <a:t> </a:t>
            </a:r>
            <a:r>
              <a:rPr lang="en-GB" spc="-20" dirty="0"/>
              <a:t>14</a:t>
            </a:r>
            <a:r>
              <a:rPr lang="en-GB" spc="30" dirty="0"/>
              <a:t> </a:t>
            </a:r>
            <a:r>
              <a:rPr lang="en-GB" spc="-20" dirty="0"/>
              <a:t>NOV</a:t>
            </a:r>
            <a:r>
              <a:rPr lang="en-GB" spc="35" dirty="0"/>
              <a:t> </a:t>
            </a:r>
            <a:r>
              <a:rPr lang="en-GB" spc="-15" dirty="0"/>
              <a:t>2006, AUM ~US$</a:t>
            </a:r>
            <a:r>
              <a:rPr lang="en-US" spc="-15" dirty="0"/>
              <a:t> 2.5 BN, AS ON 30 SEPTEMBER 2024 </a:t>
            </a:r>
            <a:r>
              <a:rPr lang="en-GB" spc="-15" dirty="0"/>
              <a:t>THROUGH </a:t>
            </a:r>
            <a:r>
              <a:rPr lang="en-GB" spc="-20" dirty="0"/>
              <a:t>CERTAIN</a:t>
            </a:r>
            <a:r>
              <a:rPr lang="en-GB" spc="35" dirty="0"/>
              <a:t> </a:t>
            </a:r>
            <a:r>
              <a:rPr lang="en-GB" spc="-15" dirty="0"/>
              <a:t>PRODUCTS</a:t>
            </a:r>
            <a:r>
              <a:rPr lang="en-GB" spc="30" dirty="0"/>
              <a:t> </a:t>
            </a:r>
            <a:r>
              <a:rPr lang="en-GB" spc="-15" dirty="0"/>
              <a:t>MANAGED</a:t>
            </a:r>
            <a:r>
              <a:rPr lang="en-GB" spc="40" dirty="0"/>
              <a:t> </a:t>
            </a:r>
            <a:r>
              <a:rPr lang="en-GB" spc="-25" dirty="0"/>
              <a:t>BY </a:t>
            </a:r>
            <a:r>
              <a:rPr lang="en-GB" spc="-20" dirty="0"/>
              <a:t> </a:t>
            </a:r>
            <a:r>
              <a:rPr lang="en-GB" spc="-15" dirty="0"/>
              <a:t>DSP</a:t>
            </a:r>
            <a:r>
              <a:rPr lang="en-GB" spc="25" dirty="0"/>
              <a:t> </a:t>
            </a:r>
            <a:r>
              <a:rPr lang="en-GB" spc="-10" dirty="0"/>
              <a:t>ASSET</a:t>
            </a:r>
            <a:r>
              <a:rPr lang="en-GB" spc="25" dirty="0"/>
              <a:t> </a:t>
            </a:r>
            <a:r>
              <a:rPr lang="en-GB" spc="-10" dirty="0"/>
              <a:t>MANAGERS</a:t>
            </a:r>
            <a:r>
              <a:rPr lang="en-GB" spc="50" dirty="0"/>
              <a:t> </a:t>
            </a:r>
            <a:r>
              <a:rPr lang="en-GB" spc="-5" dirty="0"/>
              <a:t>PVT.</a:t>
            </a:r>
            <a:r>
              <a:rPr lang="en-GB" spc="15" dirty="0"/>
              <a:t> </a:t>
            </a:r>
            <a:r>
              <a:rPr lang="en-GB" spc="-15" dirty="0"/>
              <a:t>LTD.,</a:t>
            </a:r>
            <a:r>
              <a:rPr lang="en-GB" spc="20" dirty="0"/>
              <a:t> </a:t>
            </a:r>
            <a:r>
              <a:rPr lang="en-GB" spc="-10" dirty="0"/>
              <a:t>WHICH</a:t>
            </a:r>
            <a:r>
              <a:rPr lang="en-GB" spc="15" dirty="0"/>
              <a:t> </a:t>
            </a:r>
            <a:r>
              <a:rPr lang="en-GB" spc="-10" dirty="0"/>
              <a:t>ARE</a:t>
            </a:r>
            <a:r>
              <a:rPr lang="en-GB" spc="20" dirty="0"/>
              <a:t> </a:t>
            </a:r>
            <a:r>
              <a:rPr lang="en-GB" spc="-10" dirty="0"/>
              <a:t>NOT</a:t>
            </a:r>
            <a:r>
              <a:rPr lang="en-GB" spc="15" dirty="0"/>
              <a:t> </a:t>
            </a:r>
            <a:r>
              <a:rPr lang="en-GB" spc="-10" dirty="0"/>
              <a:t>AVAILABLE</a:t>
            </a:r>
            <a:r>
              <a:rPr lang="en-GB" spc="20" dirty="0"/>
              <a:t> </a:t>
            </a:r>
            <a:r>
              <a:rPr lang="en-GB" spc="-15" dirty="0"/>
              <a:t>FOR</a:t>
            </a:r>
            <a:r>
              <a:rPr lang="en-GB" spc="15" dirty="0"/>
              <a:t> </a:t>
            </a:r>
            <a:r>
              <a:rPr lang="en-GB" spc="-5" dirty="0"/>
              <a:t>INVESTMENT</a:t>
            </a:r>
            <a:r>
              <a:rPr lang="en-GB" spc="20" dirty="0"/>
              <a:t> </a:t>
            </a:r>
            <a:r>
              <a:rPr lang="en-GB" spc="-10" dirty="0"/>
              <a:t>IN</a:t>
            </a:r>
            <a:r>
              <a:rPr lang="en-GB" spc="15" dirty="0"/>
              <a:t> </a:t>
            </a:r>
            <a:r>
              <a:rPr lang="en-GB" spc="-10" dirty="0"/>
              <a:t>ANY</a:t>
            </a:r>
            <a:r>
              <a:rPr lang="en-GB" spc="20" dirty="0"/>
              <a:t> </a:t>
            </a:r>
            <a:r>
              <a:rPr lang="en-GB" spc="-5" dirty="0"/>
              <a:t>JURISDICTION</a:t>
            </a:r>
            <a:r>
              <a:rPr lang="en-GB" spc="15" dirty="0"/>
              <a:t> </a:t>
            </a:r>
            <a:r>
              <a:rPr lang="en-GB" spc="-10" dirty="0"/>
              <a:t>EXCEPT</a:t>
            </a:r>
            <a:r>
              <a:rPr lang="en-GB" spc="20" dirty="0"/>
              <a:t> </a:t>
            </a:r>
            <a:r>
              <a:rPr lang="en-GB" spc="-15" dirty="0"/>
              <a:t>FOR</a:t>
            </a:r>
            <a:r>
              <a:rPr lang="en-GB" spc="15" dirty="0"/>
              <a:t> </a:t>
            </a:r>
            <a:r>
              <a:rPr lang="en-GB" dirty="0"/>
              <a:t>INDIA.</a:t>
            </a:r>
          </a:p>
        </p:txBody>
      </p:sp>
      <p:graphicFrame>
        <p:nvGraphicFramePr>
          <p:cNvPr id="2" name="Chart 1">
            <a:extLst>
              <a:ext uri="{FF2B5EF4-FFF2-40B4-BE49-F238E27FC236}">
                <a16:creationId xmlns:a16="http://schemas.microsoft.com/office/drawing/2014/main" id="{83C3A5C9-E0D1-41A0-A34F-4083F5308C68}"/>
              </a:ext>
            </a:extLst>
          </p:cNvPr>
          <p:cNvGraphicFramePr>
            <a:graphicFrameLocks/>
          </p:cNvGraphicFramePr>
          <p:nvPr>
            <p:extLst>
              <p:ext uri="{D42A27DB-BD31-4B8C-83A1-F6EECF244321}">
                <p14:modId xmlns:p14="http://schemas.microsoft.com/office/powerpoint/2010/main" val="2226633917"/>
              </p:ext>
            </p:extLst>
          </p:nvPr>
        </p:nvGraphicFramePr>
        <p:xfrm>
          <a:off x="3003179" y="5391151"/>
          <a:ext cx="3571875" cy="2124075"/>
        </p:xfrm>
        <a:graphic>
          <a:graphicData uri="http://schemas.openxmlformats.org/drawingml/2006/chart">
            <c:chart xmlns:c="http://schemas.openxmlformats.org/drawingml/2006/chart" xmlns:r="http://schemas.openxmlformats.org/officeDocument/2006/relationships" r:id="rId9"/>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21728" y="1225996"/>
            <a:ext cx="6715672" cy="873316"/>
          </a:xfrm>
          <a:prstGeom prst="rect">
            <a:avLst/>
          </a:prstGeom>
        </p:spPr>
        <p:txBody>
          <a:bodyPr vert="horz" wrap="square" lIns="0" tIns="11430" rIns="0" bIns="0" rtlCol="0">
            <a:spAutoFit/>
          </a:bodyPr>
          <a:lstStyle/>
          <a:p>
            <a:pPr marR="5080">
              <a:lnSpc>
                <a:spcPct val="80000"/>
              </a:lnSpc>
            </a:pPr>
            <a:endParaRPr lang="en-US" sz="1000" spc="20" dirty="0">
              <a:solidFill>
                <a:srgbClr val="54606A"/>
              </a:solidFill>
              <a:latin typeface="Franklin Gothic Book" panose="020B0503020102020204" pitchFamily="34" charset="0"/>
              <a:cs typeface="Arial"/>
            </a:endParaRPr>
          </a:p>
          <a:p>
            <a:pPr marR="5080">
              <a:lnSpc>
                <a:spcPct val="80000"/>
              </a:lnSpc>
            </a:pPr>
            <a:r>
              <a:rPr lang="en-US" sz="1000" spc="20" dirty="0">
                <a:solidFill>
                  <a:srgbClr val="54606A"/>
                </a:solidFill>
                <a:latin typeface="Franklin Gothic Book" panose="020B0503020102020204" pitchFamily="34" charset="0"/>
                <a:cs typeface="Arial"/>
              </a:rPr>
              <a:t>In September 2024, we </a:t>
            </a:r>
            <a:r>
              <a:rPr lang="en-US" sz="1000" b="1" spc="20" dirty="0">
                <a:solidFill>
                  <a:srgbClr val="54606A"/>
                </a:solidFill>
                <a:latin typeface="Franklin Gothic Book" panose="020B0503020102020204" pitchFamily="34" charset="0"/>
                <a:cs typeface="Arial"/>
              </a:rPr>
              <a:t>added </a:t>
            </a:r>
            <a:r>
              <a:rPr lang="en-US" sz="1000" spc="20" dirty="0" err="1">
                <a:solidFill>
                  <a:srgbClr val="54606A"/>
                </a:solidFill>
                <a:latin typeface="Franklin Gothic Book" panose="020B0503020102020204" pitchFamily="34" charset="0"/>
                <a:cs typeface="Arial"/>
              </a:rPr>
              <a:t>Samvardhana</a:t>
            </a:r>
            <a:r>
              <a:rPr lang="en-US" sz="1000" spc="20" dirty="0">
                <a:solidFill>
                  <a:srgbClr val="54606A"/>
                </a:solidFill>
                <a:latin typeface="Franklin Gothic Book" panose="020B0503020102020204" pitchFamily="34" charset="0"/>
                <a:cs typeface="Arial"/>
              </a:rPr>
              <a:t> </a:t>
            </a:r>
            <a:r>
              <a:rPr lang="en-US" sz="1000" spc="20" dirty="0" err="1">
                <a:solidFill>
                  <a:srgbClr val="54606A"/>
                </a:solidFill>
                <a:latin typeface="Franklin Gothic Book" panose="020B0503020102020204" pitchFamily="34" charset="0"/>
                <a:cs typeface="Arial"/>
              </a:rPr>
              <a:t>Motherson</a:t>
            </a:r>
            <a:r>
              <a:rPr lang="en-US" sz="1000" spc="20" dirty="0">
                <a:solidFill>
                  <a:srgbClr val="54606A"/>
                </a:solidFill>
                <a:latin typeface="Franklin Gothic Book" panose="020B0503020102020204" pitchFamily="34" charset="0"/>
                <a:cs typeface="Arial"/>
              </a:rPr>
              <a:t> during the month.</a:t>
            </a:r>
          </a:p>
          <a:p>
            <a:pPr marR="5080">
              <a:lnSpc>
                <a:spcPct val="80000"/>
              </a:lnSpc>
            </a:pPr>
            <a:endParaRPr lang="en-US" sz="1000" b="1" u="sng" spc="20" dirty="0">
              <a:solidFill>
                <a:srgbClr val="54606A"/>
              </a:solidFill>
              <a:latin typeface="Franklin Gothic Book" panose="020B0503020102020204" pitchFamily="34" charset="0"/>
              <a:cs typeface="Arial"/>
            </a:endParaRPr>
          </a:p>
          <a:p>
            <a:pPr marR="5080">
              <a:lnSpc>
                <a:spcPct val="80000"/>
              </a:lnSpc>
            </a:pPr>
            <a:endParaRPr lang="en-US" sz="1000" b="1" u="sng" spc="20" dirty="0">
              <a:solidFill>
                <a:srgbClr val="54606A"/>
              </a:solidFill>
              <a:latin typeface="Franklin Gothic Book" panose="020B0503020102020204" pitchFamily="34" charset="0"/>
              <a:cs typeface="Arial"/>
            </a:endParaRPr>
          </a:p>
          <a:p>
            <a:pPr marR="5080">
              <a:lnSpc>
                <a:spcPct val="80000"/>
              </a:lnSpc>
            </a:pPr>
            <a:endParaRPr lang="en-US" sz="1000" b="1" u="sng" spc="20" dirty="0">
              <a:solidFill>
                <a:srgbClr val="54606A"/>
              </a:solidFill>
              <a:latin typeface="Franklin Gothic Book" panose="020B0503020102020204" pitchFamily="34" charset="0"/>
              <a:cs typeface="Arial"/>
            </a:endParaRPr>
          </a:p>
          <a:p>
            <a:pPr marR="5080">
              <a:lnSpc>
                <a:spcPct val="80000"/>
              </a:lnSpc>
            </a:pPr>
            <a:endParaRPr lang="en-US" sz="1000" b="1" u="sng" spc="20" dirty="0">
              <a:solidFill>
                <a:srgbClr val="54606A"/>
              </a:solidFill>
              <a:latin typeface="Franklin Gothic Book" panose="020B0503020102020204" pitchFamily="34" charset="0"/>
              <a:cs typeface="Arial"/>
            </a:endParaRPr>
          </a:p>
          <a:p>
            <a:pPr marR="5080">
              <a:lnSpc>
                <a:spcPct val="80000"/>
              </a:lnSpc>
            </a:pPr>
            <a:r>
              <a:rPr lang="en-US" sz="1000" b="1" u="sng" spc="20" dirty="0">
                <a:solidFill>
                  <a:srgbClr val="54606A"/>
                </a:solidFill>
                <a:latin typeface="Franklin Gothic Book" panose="020B0503020102020204" pitchFamily="34" charset="0"/>
                <a:cs typeface="Arial"/>
              </a:rPr>
              <a:t>Attribution summary for the month of September 2024:</a:t>
            </a:r>
          </a:p>
        </p:txBody>
      </p:sp>
      <p:grpSp>
        <p:nvGrpSpPr>
          <p:cNvPr id="15" name="Group 14"/>
          <p:cNvGrpSpPr/>
          <p:nvPr/>
        </p:nvGrpSpPr>
        <p:grpSpPr>
          <a:xfrm>
            <a:off x="416483" y="912049"/>
            <a:ext cx="4513322" cy="474489"/>
            <a:chOff x="332081" y="808745"/>
            <a:chExt cx="2072772" cy="474489"/>
          </a:xfrm>
        </p:grpSpPr>
        <p:sp>
          <p:nvSpPr>
            <p:cNvPr id="3" name="object 3"/>
            <p:cNvSpPr txBox="1"/>
            <p:nvPr/>
          </p:nvSpPr>
          <p:spPr>
            <a:xfrm>
              <a:off x="332081" y="808745"/>
              <a:ext cx="1252855" cy="474489"/>
            </a:xfrm>
            <a:prstGeom prst="rect">
              <a:avLst/>
            </a:prstGeom>
            <a:ln w="9525">
              <a:noFill/>
            </a:ln>
          </p:spPr>
          <p:txBody>
            <a:bodyPr vert="horz" wrap="square" lIns="0" tIns="12700" rIns="0" bIns="0" rtlCol="0">
              <a:spAutoFit/>
            </a:bodyPr>
            <a:lstStyle/>
            <a:p>
              <a:pPr marL="12700">
                <a:lnSpc>
                  <a:spcPct val="100000"/>
                </a:lnSpc>
                <a:spcBef>
                  <a:spcPts val="100"/>
                </a:spcBef>
              </a:pPr>
              <a:r>
                <a:rPr lang="en-IN" sz="1500" spc="35" dirty="0">
                  <a:solidFill>
                    <a:srgbClr val="221E1F"/>
                  </a:solidFill>
                  <a:latin typeface="Franklin Gothic Medium"/>
                  <a:cs typeface="Franklin Gothic Medium"/>
                </a:rPr>
                <a:t>FUND MANAGER COMMENTARY</a:t>
              </a:r>
            </a:p>
          </p:txBody>
        </p:sp>
        <p:sp>
          <p:nvSpPr>
            <p:cNvPr id="7" name="object 7"/>
            <p:cNvSpPr/>
            <p:nvPr/>
          </p:nvSpPr>
          <p:spPr>
            <a:xfrm>
              <a:off x="1660858" y="953355"/>
              <a:ext cx="743995" cy="0"/>
            </a:xfrm>
            <a:custGeom>
              <a:avLst/>
              <a:gdLst/>
              <a:ahLst/>
              <a:cxnLst/>
              <a:rect l="l" t="t" r="r" b="b"/>
              <a:pathLst>
                <a:path w="1729739">
                  <a:moveTo>
                    <a:pt x="0" y="0"/>
                  </a:moveTo>
                  <a:lnTo>
                    <a:pt x="1729320" y="0"/>
                  </a:lnTo>
                </a:path>
              </a:pathLst>
            </a:custGeom>
            <a:ln w="9525">
              <a:solidFill>
                <a:srgbClr val="231F20"/>
              </a:solidFill>
            </a:ln>
          </p:spPr>
          <p:txBody>
            <a:bodyPr wrap="square" lIns="0" tIns="0" rIns="0" bIns="0" rtlCol="0"/>
            <a:lstStyle/>
            <a:p>
              <a:endParaRPr/>
            </a:p>
          </p:txBody>
        </p:sp>
      </p:grpSp>
      <p:sp>
        <p:nvSpPr>
          <p:cNvPr id="17" name="object 9"/>
          <p:cNvSpPr txBox="1">
            <a:spLocks noGrp="1"/>
          </p:cNvSpPr>
          <p:nvPr>
            <p:ph type="title"/>
          </p:nvPr>
        </p:nvSpPr>
        <p:spPr>
          <a:xfrm>
            <a:off x="353646" y="347839"/>
            <a:ext cx="2987675" cy="363220"/>
          </a:xfrm>
          <a:prstGeom prst="rect">
            <a:avLst/>
          </a:prstGeom>
        </p:spPr>
        <p:txBody>
          <a:bodyPr vert="horz" wrap="square" lIns="0" tIns="13970" rIns="0" bIns="0" rtlCol="0">
            <a:spAutoFit/>
          </a:bodyPr>
          <a:lstStyle/>
          <a:p>
            <a:pPr marL="12700">
              <a:lnSpc>
                <a:spcPct val="100000"/>
              </a:lnSpc>
              <a:spcBef>
                <a:spcPts val="110"/>
              </a:spcBef>
            </a:pPr>
            <a:r>
              <a:rPr spc="5"/>
              <a:t>DSP</a:t>
            </a:r>
            <a:r>
              <a:rPr spc="-25"/>
              <a:t> </a:t>
            </a:r>
            <a:r>
              <a:rPr spc="5"/>
              <a:t>INDIA</a:t>
            </a:r>
            <a:r>
              <a:rPr spc="-20"/>
              <a:t> </a:t>
            </a:r>
            <a:r>
              <a:rPr spc="20"/>
              <a:t>EQUITY</a:t>
            </a:r>
            <a:r>
              <a:rPr spc="-20"/>
              <a:t> </a:t>
            </a:r>
            <a:r>
              <a:rPr spc="5"/>
              <a:t>FUND</a:t>
            </a:r>
          </a:p>
        </p:txBody>
      </p:sp>
      <p:sp>
        <p:nvSpPr>
          <p:cNvPr id="9" name="Rectangle 8"/>
          <p:cNvSpPr/>
          <p:nvPr/>
        </p:nvSpPr>
        <p:spPr>
          <a:xfrm>
            <a:off x="437481" y="4492912"/>
            <a:ext cx="6715672" cy="3976118"/>
          </a:xfrm>
          <a:prstGeom prst="rect">
            <a:avLst/>
          </a:prstGeom>
          <a:solidFill>
            <a:srgbClr val="00C7B2">
              <a:alpha val="2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46800" rtlCol="0" anchor="t"/>
          <a:lstStyle/>
          <a:p>
            <a:pPr marL="180000" indent="-180000" algn="just">
              <a:lnSpc>
                <a:spcPct val="95000"/>
              </a:lnSpc>
              <a:spcAft>
                <a:spcPts val="400"/>
              </a:spcAft>
              <a:buFont typeface="Arial" panose="020B0604020202020204" pitchFamily="34" charset="0"/>
              <a:buChar char="•"/>
              <a:tabLst>
                <a:tab pos="457200" algn="l"/>
              </a:tabLst>
            </a:pPr>
            <a:r>
              <a:rPr lang="en-US" sz="1000" b="1"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AU Small Finance Bank </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reported 1QFY25 PAT of ~$60 Mn, led by controlled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opex</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NII stood at ~$228 Mn, while NIMs improved 90bp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QoQ</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to 6%, led by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YoA</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increasing 120 bps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QoQ</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to 14.4% on account of the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Fincare</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SFB merger. Adjusted for the merger, advances grew 5%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QoQ</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led by both retail and wholesale while deposits remained broadly flat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QoQ</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as the bank used a calibrated approach to stay away from high-cost deposits. As a result, the overall Credit-deposit ratio jumped to 92% in 1QFY25.</a:t>
            </a:r>
          </a:p>
          <a:p>
            <a:pPr marL="180000" indent="-180000" algn="just">
              <a:lnSpc>
                <a:spcPct val="95000"/>
              </a:lnSpc>
              <a:spcAft>
                <a:spcPts val="400"/>
              </a:spcAft>
              <a:buFont typeface="Arial" panose="020B0604020202020204" pitchFamily="34" charset="0"/>
              <a:buChar char="•"/>
              <a:tabLst>
                <a:tab pos="457200" algn="l"/>
              </a:tabLst>
            </a:pP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Driven by continued traction in the proprietary channel (+60% YoY) while growth slowed in the banca channel to 9% YoY, </a:t>
            </a:r>
            <a:r>
              <a:rPr lang="en-US" sz="1000" b="1"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Max Life </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posted APE growth of 30.5% YoY in Q1FY25. A change in the product mix towards Market linked products (+1500bp YoY) led VNB margins to plunge 17.5% (-471bp YoY). VNB inched up 2.8% YoY to ~$30 Mn. Management guided that in the absence of counter measures, higher surrender charges would pull VNB margins down by 100–200bp in FY25E</a:t>
            </a:r>
          </a:p>
          <a:p>
            <a:pPr marL="180000" indent="-180000" algn="just">
              <a:lnSpc>
                <a:spcPct val="95000"/>
              </a:lnSpc>
              <a:spcAft>
                <a:spcPts val="400"/>
              </a:spcAft>
              <a:buFont typeface="Arial" panose="020B0604020202020204" pitchFamily="34" charset="0"/>
              <a:buChar char="•"/>
              <a:tabLst>
                <a:tab pos="457200" algn="l"/>
              </a:tabLst>
            </a:pPr>
            <a:r>
              <a:rPr lang="en-US" sz="1000" b="1"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Phoenix Mills </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reported overall consumption growth of 25%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yoy</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which was largely aided by the addition of four new malls. The hospitality segment was soft, impacted by a decline in room rates and lower occupancy, while the commercial portfolio of 2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mn</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sq. ft saw a tad higher occupancy of 71%. Management expects to commission three office assets in FY2025 (~1.8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mn</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sq. ft) out of the total pipeline of 5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mn</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sq. ft, while new mall commissioning would only happen toward end-FY2026. Moderation in same-store consumption is an area of concern.</a:t>
            </a:r>
          </a:p>
          <a:p>
            <a:pPr marL="180000" indent="-180000" algn="just">
              <a:lnSpc>
                <a:spcPct val="95000"/>
              </a:lnSpc>
              <a:spcAft>
                <a:spcPts val="400"/>
              </a:spcAft>
              <a:buFont typeface="Arial" panose="020B0604020202020204" pitchFamily="34" charset="0"/>
              <a:buChar char="•"/>
              <a:tabLst>
                <a:tab pos="457200" algn="l"/>
              </a:tabLst>
            </a:pPr>
            <a:r>
              <a:rPr lang="en-US" sz="1000" b="1"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Hero MotoCorp </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reported 1QFY25 EBITDA of ~$174 Mn, slightly below estimates due to lower-than-expected ASPs and weak gross margin print. Revenues increased by 16% YoY led by a 14% YoY increase in volumes and 2% YoY increase in ASPs. ICE segment EBITDA margin stood at 16.4% (+80 bps </a:t>
            </a:r>
            <a:r>
              <a:rPr lang="en-US" sz="1000" kern="100" spc="10" dirty="0" err="1">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QoQ</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 whereas EV segment EBITDA margin drag was around 200 bps. The company highlighted that the two-wheeler industry revenues would grow by double digit in FY25E and expects to outperform the industry revenue growth driven by increase in premium segment mix.</a:t>
            </a:r>
          </a:p>
          <a:p>
            <a:pPr marL="180000" indent="-180000" algn="just">
              <a:lnSpc>
                <a:spcPct val="95000"/>
              </a:lnSpc>
              <a:spcAft>
                <a:spcPts val="400"/>
              </a:spcAft>
              <a:buFont typeface="Arial" panose="020B0604020202020204" pitchFamily="34" charset="0"/>
              <a:buChar char="•"/>
              <a:tabLst>
                <a:tab pos="457200" algn="l"/>
              </a:tabLst>
            </a:pPr>
            <a:r>
              <a:rPr lang="en-US" sz="1000" b="1"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Supreme Industries </a:t>
            </a:r>
            <a:r>
              <a:rPr lang="en-US" sz="1000" kern="100" spc="10" dirty="0">
                <a:solidFill>
                  <a:srgbClr val="54606A"/>
                </a:solidFill>
                <a:effectLst/>
                <a:latin typeface="Franklin Gothic Book" panose="020B0503020102020204" pitchFamily="34" charset="0"/>
                <a:ea typeface="Aptos" panose="020B0004020202020204" pitchFamily="34" charset="0"/>
                <a:cs typeface="Times New Roman" panose="02020603050405020304" pitchFamily="18" charset="0"/>
              </a:rPr>
              <a:t>Q1FY25 overall volume growth stood at 17% YoY. Plastic pipes volume growth stood at 19.5% YoY affected by the absence of orders from the government and anticipation of slippage in PVC prices. EBITDA margin improved 110bp YoY. While the slowdown from falling PVC prices is expected to persist in Q2FY25, management is confident of their FY25E overall/plastic pipes volume growth guidance of 20%/25%. </a:t>
            </a:r>
          </a:p>
        </p:txBody>
      </p:sp>
      <p:grpSp>
        <p:nvGrpSpPr>
          <p:cNvPr id="20" name="Group 19"/>
          <p:cNvGrpSpPr/>
          <p:nvPr/>
        </p:nvGrpSpPr>
        <p:grpSpPr>
          <a:xfrm>
            <a:off x="442353" y="4225403"/>
            <a:ext cx="4337264" cy="243656"/>
            <a:chOff x="348019" y="-1327967"/>
            <a:chExt cx="1527560" cy="243656"/>
          </a:xfrm>
        </p:grpSpPr>
        <p:sp>
          <p:nvSpPr>
            <p:cNvPr id="21" name="object 3"/>
            <p:cNvSpPr txBox="1"/>
            <p:nvPr/>
          </p:nvSpPr>
          <p:spPr>
            <a:xfrm>
              <a:off x="348019" y="-1327967"/>
              <a:ext cx="1252855" cy="243656"/>
            </a:xfrm>
            <a:prstGeom prst="rect">
              <a:avLst/>
            </a:prstGeom>
            <a:ln w="9525">
              <a:noFill/>
            </a:ln>
          </p:spPr>
          <p:txBody>
            <a:bodyPr vert="horz" wrap="square" lIns="0" tIns="12700" rIns="0" bIns="0" rtlCol="0">
              <a:spAutoFit/>
            </a:bodyPr>
            <a:lstStyle/>
            <a:p>
              <a:pPr marL="12700">
                <a:lnSpc>
                  <a:spcPct val="100000"/>
                </a:lnSpc>
                <a:spcBef>
                  <a:spcPts val="100"/>
                </a:spcBef>
              </a:pPr>
              <a:r>
                <a:rPr lang="en-IN" sz="1500" spc="35" dirty="0">
                  <a:solidFill>
                    <a:srgbClr val="221E1F"/>
                  </a:solidFill>
                  <a:latin typeface="Franklin Gothic Medium"/>
                  <a:cs typeface="Franklin Gothic Medium"/>
                </a:rPr>
                <a:t>Sector Spotlight</a:t>
              </a:r>
            </a:p>
          </p:txBody>
        </p:sp>
        <p:sp>
          <p:nvSpPr>
            <p:cNvPr id="22" name="object 7"/>
            <p:cNvSpPr/>
            <p:nvPr/>
          </p:nvSpPr>
          <p:spPr>
            <a:xfrm>
              <a:off x="1131584" y="-1167409"/>
              <a:ext cx="743995" cy="0"/>
            </a:xfrm>
            <a:custGeom>
              <a:avLst/>
              <a:gdLst/>
              <a:ahLst/>
              <a:cxnLst/>
              <a:rect l="l" t="t" r="r" b="b"/>
              <a:pathLst>
                <a:path w="1729739">
                  <a:moveTo>
                    <a:pt x="0" y="0"/>
                  </a:moveTo>
                  <a:lnTo>
                    <a:pt x="1729320" y="0"/>
                  </a:lnTo>
                </a:path>
              </a:pathLst>
            </a:custGeom>
            <a:ln w="9525">
              <a:solidFill>
                <a:srgbClr val="231F20"/>
              </a:solidFill>
            </a:ln>
          </p:spPr>
          <p:txBody>
            <a:bodyPr wrap="square" lIns="0" tIns="0" rIns="0" bIns="0" rtlCol="0"/>
            <a:lstStyle/>
            <a:p>
              <a:endParaRPr/>
            </a:p>
          </p:txBody>
        </p:sp>
      </p:grpSp>
      <p:graphicFrame>
        <p:nvGraphicFramePr>
          <p:cNvPr id="18" name="object 5"/>
          <p:cNvGraphicFramePr>
            <a:graphicFrameLocks noGrp="1"/>
          </p:cNvGraphicFramePr>
          <p:nvPr>
            <p:extLst>
              <p:ext uri="{D42A27DB-BD31-4B8C-83A1-F6EECF244321}">
                <p14:modId xmlns:p14="http://schemas.microsoft.com/office/powerpoint/2010/main" val="406135424"/>
              </p:ext>
            </p:extLst>
          </p:nvPr>
        </p:nvGraphicFramePr>
        <p:xfrm>
          <a:off x="437481" y="8799771"/>
          <a:ext cx="6699918" cy="969069"/>
        </p:xfrm>
        <a:graphic>
          <a:graphicData uri="http://schemas.openxmlformats.org/drawingml/2006/table">
            <a:tbl>
              <a:tblPr firstRow="1" bandRow="1">
                <a:tableStyleId>{2D5ABB26-0587-4C30-8999-92F81FD0307C}</a:tableStyleId>
              </a:tblPr>
              <a:tblGrid>
                <a:gridCol w="943569">
                  <a:extLst>
                    <a:ext uri="{9D8B030D-6E8A-4147-A177-3AD203B41FA5}">
                      <a16:colId xmlns:a16="http://schemas.microsoft.com/office/drawing/2014/main" val="20000"/>
                    </a:ext>
                  </a:extLst>
                </a:gridCol>
                <a:gridCol w="357755">
                  <a:extLst>
                    <a:ext uri="{9D8B030D-6E8A-4147-A177-3AD203B41FA5}">
                      <a16:colId xmlns:a16="http://schemas.microsoft.com/office/drawing/2014/main" val="20001"/>
                    </a:ext>
                  </a:extLst>
                </a:gridCol>
                <a:gridCol w="1048876">
                  <a:extLst>
                    <a:ext uri="{9D8B030D-6E8A-4147-A177-3AD203B41FA5}">
                      <a16:colId xmlns:a16="http://schemas.microsoft.com/office/drawing/2014/main" val="20002"/>
                    </a:ext>
                  </a:extLst>
                </a:gridCol>
                <a:gridCol w="853735">
                  <a:extLst>
                    <a:ext uri="{9D8B030D-6E8A-4147-A177-3AD203B41FA5}">
                      <a16:colId xmlns:a16="http://schemas.microsoft.com/office/drawing/2014/main" val="20003"/>
                    </a:ext>
                  </a:extLst>
                </a:gridCol>
                <a:gridCol w="1003979">
                  <a:extLst>
                    <a:ext uri="{9D8B030D-6E8A-4147-A177-3AD203B41FA5}">
                      <a16:colId xmlns:a16="http://schemas.microsoft.com/office/drawing/2014/main" val="20004"/>
                    </a:ext>
                  </a:extLst>
                </a:gridCol>
                <a:gridCol w="774657">
                  <a:extLst>
                    <a:ext uri="{9D8B030D-6E8A-4147-A177-3AD203B41FA5}">
                      <a16:colId xmlns:a16="http://schemas.microsoft.com/office/drawing/2014/main" val="20005"/>
                    </a:ext>
                  </a:extLst>
                </a:gridCol>
                <a:gridCol w="986304">
                  <a:extLst>
                    <a:ext uri="{9D8B030D-6E8A-4147-A177-3AD203B41FA5}">
                      <a16:colId xmlns:a16="http://schemas.microsoft.com/office/drawing/2014/main" val="20006"/>
                    </a:ext>
                  </a:extLst>
                </a:gridCol>
                <a:gridCol w="731043">
                  <a:extLst>
                    <a:ext uri="{9D8B030D-6E8A-4147-A177-3AD203B41FA5}">
                      <a16:colId xmlns:a16="http://schemas.microsoft.com/office/drawing/2014/main" val="20008"/>
                    </a:ext>
                  </a:extLst>
                </a:gridCol>
              </a:tblGrid>
              <a:tr h="313112">
                <a:tc>
                  <a:txBody>
                    <a:bodyPr/>
                    <a:lstStyle/>
                    <a:p>
                      <a:pPr marL="73025">
                        <a:lnSpc>
                          <a:spcPts val="869"/>
                        </a:lnSpc>
                        <a:spcBef>
                          <a:spcPts val="455"/>
                        </a:spcBef>
                      </a:pPr>
                      <a:r>
                        <a:rPr lang="en-US" sz="900" dirty="0">
                          <a:solidFill>
                            <a:srgbClr val="221E1F"/>
                          </a:solidFill>
                          <a:latin typeface="Franklin Gothic Medium"/>
                          <a:cs typeface="Franklin Gothic Medium"/>
                        </a:rPr>
                        <a:t>Share </a:t>
                      </a:r>
                      <a:r>
                        <a:rPr sz="900" dirty="0">
                          <a:solidFill>
                            <a:srgbClr val="221E1F"/>
                          </a:solidFill>
                          <a:latin typeface="Franklin Gothic Medium"/>
                          <a:cs typeface="Franklin Gothic Medium"/>
                        </a:rPr>
                        <a:t>Class</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66675">
                        <a:lnSpc>
                          <a:spcPts val="869"/>
                        </a:lnSpc>
                        <a:spcBef>
                          <a:spcPts val="455"/>
                        </a:spcBef>
                      </a:pPr>
                      <a:r>
                        <a:rPr sz="900" spc="5" dirty="0">
                          <a:solidFill>
                            <a:srgbClr val="221E1F"/>
                          </a:solidFill>
                          <a:latin typeface="Franklin Gothic Medium"/>
                          <a:cs typeface="Franklin Gothic Medium"/>
                        </a:rPr>
                        <a:t>CCY</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97790">
                        <a:lnSpc>
                          <a:spcPts val="860"/>
                        </a:lnSpc>
                        <a:spcBef>
                          <a:spcPts val="465"/>
                        </a:spcBef>
                      </a:pPr>
                      <a:r>
                        <a:rPr sz="900" dirty="0">
                          <a:solidFill>
                            <a:srgbClr val="221E1F"/>
                          </a:solidFill>
                          <a:latin typeface="Franklin Gothic Medium"/>
                          <a:cs typeface="Franklin Gothic Medium"/>
                        </a:rPr>
                        <a:t>Distribution</a:t>
                      </a:r>
                      <a:r>
                        <a:rPr lang="en-US" sz="900" dirty="0">
                          <a:solidFill>
                            <a:srgbClr val="221E1F"/>
                          </a:solidFill>
                          <a:latin typeface="Franklin Gothic Medium"/>
                          <a:cs typeface="Franklin Gothic Medium"/>
                        </a:rPr>
                        <a:t> Policy</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158750">
                        <a:lnSpc>
                          <a:spcPts val="844"/>
                        </a:lnSpc>
                        <a:spcBef>
                          <a:spcPts val="480"/>
                        </a:spcBef>
                      </a:pPr>
                      <a:r>
                        <a:rPr sz="900" spc="-25" dirty="0">
                          <a:solidFill>
                            <a:srgbClr val="221E1F"/>
                          </a:solidFill>
                          <a:latin typeface="Franklin Gothic Medium"/>
                          <a:cs typeface="Franklin Gothic Medium"/>
                        </a:rPr>
                        <a:t>Launch</a:t>
                      </a:r>
                      <a:r>
                        <a:rPr lang="en-US" sz="900" spc="-25" dirty="0">
                          <a:solidFill>
                            <a:srgbClr val="221E1F"/>
                          </a:solidFill>
                          <a:latin typeface="Franklin Gothic Medium"/>
                          <a:cs typeface="Franklin Gothic Medium"/>
                        </a:rPr>
                        <a:t> Date</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78105">
                        <a:lnSpc>
                          <a:spcPts val="850"/>
                        </a:lnSpc>
                        <a:spcBef>
                          <a:spcPts val="475"/>
                        </a:spcBef>
                      </a:pPr>
                      <a:r>
                        <a:rPr sz="900" dirty="0">
                          <a:solidFill>
                            <a:srgbClr val="221E1F"/>
                          </a:solidFill>
                          <a:latin typeface="Franklin Gothic Medium"/>
                          <a:cs typeface="Franklin Gothic Medium"/>
                        </a:rPr>
                        <a:t>Initial</a:t>
                      </a:r>
                      <a:r>
                        <a:rPr lang="en-US" sz="900" dirty="0">
                          <a:solidFill>
                            <a:srgbClr val="221E1F"/>
                          </a:solidFill>
                          <a:latin typeface="Franklin Gothic Medium"/>
                          <a:cs typeface="Franklin Gothic Medium"/>
                        </a:rPr>
                        <a:t> Offer Price</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7620">
                        <a:lnSpc>
                          <a:spcPts val="850"/>
                        </a:lnSpc>
                        <a:spcBef>
                          <a:spcPts val="475"/>
                        </a:spcBef>
                      </a:pPr>
                      <a:r>
                        <a:rPr sz="900" spc="-15" dirty="0">
                          <a:solidFill>
                            <a:srgbClr val="221E1F"/>
                          </a:solidFill>
                          <a:latin typeface="Franklin Gothic Medium"/>
                          <a:cs typeface="Franklin Gothic Medium"/>
                        </a:rPr>
                        <a:t>Minimum</a:t>
                      </a:r>
                      <a:r>
                        <a:rPr lang="en-US" sz="900" spc="-15" dirty="0">
                          <a:solidFill>
                            <a:srgbClr val="221E1F"/>
                          </a:solidFill>
                          <a:latin typeface="Franklin Gothic Medium"/>
                          <a:cs typeface="Franklin Gothic Medium"/>
                        </a:rPr>
                        <a:t> Holding</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95885">
                        <a:lnSpc>
                          <a:spcPts val="850"/>
                        </a:lnSpc>
                        <a:spcBef>
                          <a:spcPts val="475"/>
                        </a:spcBef>
                      </a:pPr>
                      <a:r>
                        <a:rPr sz="900" spc="-15" dirty="0">
                          <a:solidFill>
                            <a:srgbClr val="221E1F"/>
                          </a:solidFill>
                          <a:latin typeface="Franklin Gothic Medium"/>
                          <a:cs typeface="Franklin Gothic Medium"/>
                        </a:rPr>
                        <a:t>Minimum</a:t>
                      </a:r>
                      <a:r>
                        <a:rPr sz="900" spc="-20" dirty="0">
                          <a:solidFill>
                            <a:srgbClr val="221E1F"/>
                          </a:solidFill>
                          <a:latin typeface="Franklin Gothic Medium"/>
                          <a:cs typeface="Franklin Gothic Medium"/>
                        </a:rPr>
                        <a:t> </a:t>
                      </a:r>
                      <a:r>
                        <a:rPr sz="900" spc="5" dirty="0">
                          <a:solidFill>
                            <a:srgbClr val="221E1F"/>
                          </a:solidFill>
                          <a:latin typeface="Franklin Gothic Medium"/>
                          <a:cs typeface="Franklin Gothic Medium"/>
                        </a:rPr>
                        <a:t>Initial</a:t>
                      </a:r>
                      <a:r>
                        <a:rPr lang="en-US" sz="900" spc="5" dirty="0">
                          <a:solidFill>
                            <a:srgbClr val="221E1F"/>
                          </a:solidFill>
                          <a:latin typeface="Franklin Gothic Medium"/>
                          <a:cs typeface="Franklin Gothic Medium"/>
                        </a:rPr>
                        <a:t> Subscription</a:t>
                      </a:r>
                      <a:endParaRPr sz="900" dirty="0">
                        <a:latin typeface="Franklin Gothic Medium"/>
                        <a:cs typeface="Franklin Gothic Medium"/>
                      </a:endParaRPr>
                    </a:p>
                  </a:txBody>
                  <a:tcPr marL="0" marR="0" marT="0" marB="0" anchor="ctr">
                    <a:lnL>
                      <a:noFill/>
                    </a:lnL>
                    <a:lnR>
                      <a:noFill/>
                    </a:lnR>
                    <a:lnT w="12700">
                      <a:noFill/>
                      <a:prstDash val="soli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73025">
                        <a:lnSpc>
                          <a:spcPts val="865"/>
                        </a:lnSpc>
                        <a:spcBef>
                          <a:spcPts val="459"/>
                        </a:spcBef>
                      </a:pPr>
                      <a:r>
                        <a:rPr sz="900" spc="-10" dirty="0">
                          <a:solidFill>
                            <a:srgbClr val="221E1F"/>
                          </a:solidFill>
                          <a:latin typeface="Franklin Gothic Medium"/>
                          <a:cs typeface="Franklin Gothic Medium"/>
                        </a:rPr>
                        <a:t>Redemption</a:t>
                      </a:r>
                      <a:r>
                        <a:rPr lang="en-US" sz="900" spc="-10" dirty="0">
                          <a:solidFill>
                            <a:srgbClr val="221E1F"/>
                          </a:solidFill>
                          <a:latin typeface="Franklin Gothic Medium"/>
                          <a:cs typeface="Franklin Gothic Medium"/>
                        </a:rPr>
                        <a:t> Fee</a:t>
                      </a:r>
                      <a:endParaRPr sz="900" dirty="0">
                        <a:latin typeface="Franklin Gothic Medium"/>
                        <a:cs typeface="Franklin Gothic Medium"/>
                      </a:endParaRPr>
                    </a:p>
                  </a:txBody>
                  <a:tcPr marL="0" marR="0" marT="0" marB="0" anchor="ctr">
                    <a:lnL>
                      <a:noFill/>
                    </a:lnL>
                    <a:lnR>
                      <a:noFill/>
                    </a:lnR>
                    <a:lnT w="12700" cap="flat" cmpd="sng" algn="ctr">
                      <a:noFill/>
                      <a:prstDash val="solid"/>
                      <a:round/>
                      <a:headEnd type="none" w="med" len="med"/>
                      <a:tailEnd type="none" w="med" len="med"/>
                    </a:lnT>
                    <a:lnB w="12700" cap="flat" cmpd="sng" algn="ctr">
                      <a:solidFill>
                        <a:srgbClr val="00C6B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166993">
                <a:tc>
                  <a:txBody>
                    <a:bodyPr/>
                    <a:lstStyle/>
                    <a:p>
                      <a:pPr marL="76200">
                        <a:lnSpc>
                          <a:spcPct val="100000"/>
                        </a:lnSpc>
                        <a:spcBef>
                          <a:spcPts val="310"/>
                        </a:spcBef>
                      </a:pPr>
                      <a:r>
                        <a:rPr sz="800" spc="-15" dirty="0">
                          <a:solidFill>
                            <a:srgbClr val="221E1F"/>
                          </a:solidFill>
                          <a:latin typeface="Franklin Gothic Medium"/>
                          <a:cs typeface="Franklin Gothic Medium"/>
                        </a:rPr>
                        <a:t>Seed</a:t>
                      </a:r>
                      <a:r>
                        <a:rPr sz="800" spc="-10" dirty="0">
                          <a:solidFill>
                            <a:srgbClr val="221E1F"/>
                          </a:solidFill>
                          <a:latin typeface="Franklin Gothic Medium"/>
                          <a:cs typeface="Franklin Gothic Medium"/>
                        </a:rPr>
                        <a:t> Class*</a:t>
                      </a:r>
                      <a:endParaRPr sz="800" dirty="0">
                        <a:latin typeface="Franklin Gothic Medium"/>
                        <a:cs typeface="Franklin Gothic Medium"/>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71755">
                        <a:lnSpc>
                          <a:spcPct val="100000"/>
                        </a:lnSpc>
                        <a:spcBef>
                          <a:spcPts val="325"/>
                        </a:spcBef>
                      </a:pPr>
                      <a:r>
                        <a:rPr sz="800" spc="-10" dirty="0">
                          <a:solidFill>
                            <a:srgbClr val="221E1F"/>
                          </a:solidFill>
                          <a:latin typeface="Franklin Gothic Book"/>
                          <a:cs typeface="Franklin Gothic Book"/>
                        </a:rPr>
                        <a:t>USD</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97790">
                        <a:lnSpc>
                          <a:spcPct val="100000"/>
                        </a:lnSpc>
                        <a:spcBef>
                          <a:spcPts val="305"/>
                        </a:spcBef>
                      </a:pPr>
                      <a:r>
                        <a:rPr sz="800" spc="-5" dirty="0">
                          <a:solidFill>
                            <a:srgbClr val="221E1F"/>
                          </a:solidFill>
                          <a:latin typeface="Franklin Gothic Book"/>
                          <a:cs typeface="Franklin Gothic Book"/>
                        </a:rPr>
                        <a:t>Accumulation</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148590">
                        <a:lnSpc>
                          <a:spcPct val="100000"/>
                        </a:lnSpc>
                        <a:spcBef>
                          <a:spcPts val="305"/>
                        </a:spcBef>
                      </a:pPr>
                      <a:r>
                        <a:rPr sz="800" spc="-20" dirty="0">
                          <a:solidFill>
                            <a:srgbClr val="221E1F"/>
                          </a:solidFill>
                          <a:latin typeface="Franklin Gothic Book"/>
                          <a:cs typeface="Franklin Gothic Book"/>
                        </a:rPr>
                        <a:t>15</a:t>
                      </a:r>
                      <a:r>
                        <a:rPr sz="800" spc="-10" dirty="0">
                          <a:solidFill>
                            <a:srgbClr val="221E1F"/>
                          </a:solidFill>
                          <a:latin typeface="Franklin Gothic Book"/>
                          <a:cs typeface="Franklin Gothic Book"/>
                        </a:rPr>
                        <a:t> March</a:t>
                      </a:r>
                      <a:r>
                        <a:rPr sz="800" spc="-5" dirty="0">
                          <a:solidFill>
                            <a:srgbClr val="221E1F"/>
                          </a:solidFill>
                          <a:latin typeface="Franklin Gothic Book"/>
                          <a:cs typeface="Franklin Gothic Book"/>
                        </a:rPr>
                        <a:t> </a:t>
                      </a:r>
                      <a:r>
                        <a:rPr sz="800" spc="-15" dirty="0">
                          <a:solidFill>
                            <a:srgbClr val="221E1F"/>
                          </a:solidFill>
                          <a:latin typeface="Franklin Gothic Book"/>
                          <a:cs typeface="Franklin Gothic Book"/>
                        </a:rPr>
                        <a:t>2021</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79375">
                        <a:lnSpc>
                          <a:spcPct val="100000"/>
                        </a:lnSpc>
                        <a:spcBef>
                          <a:spcPts val="305"/>
                        </a:spcBef>
                      </a:pPr>
                      <a:r>
                        <a:rPr sz="800" spc="-25" dirty="0">
                          <a:solidFill>
                            <a:srgbClr val="221E1F"/>
                          </a:solidFill>
                          <a:latin typeface="Franklin Gothic Book"/>
                          <a:cs typeface="Franklin Gothic Book"/>
                        </a:rPr>
                        <a:t>10 </a:t>
                      </a:r>
                      <a:r>
                        <a:rPr sz="800" spc="-5" dirty="0">
                          <a:solidFill>
                            <a:srgbClr val="221E1F"/>
                          </a:solidFill>
                          <a:latin typeface="Franklin Gothic Book"/>
                          <a:cs typeface="Franklin Gothic Book"/>
                        </a:rPr>
                        <a:t>USD</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11430">
                        <a:lnSpc>
                          <a:spcPct val="100000"/>
                        </a:lnSpc>
                        <a:spcBef>
                          <a:spcPts val="305"/>
                        </a:spcBef>
                      </a:pPr>
                      <a:r>
                        <a:rPr sz="800" spc="-5" dirty="0">
                          <a:solidFill>
                            <a:srgbClr val="221E1F"/>
                          </a:solidFill>
                          <a:latin typeface="Franklin Gothic Book"/>
                          <a:cs typeface="Franklin Gothic Book"/>
                        </a:rPr>
                        <a:t>1,00</a:t>
                      </a:r>
                      <a:r>
                        <a:rPr lang="en-IN" sz="800" spc="-5" dirty="0">
                          <a:solidFill>
                            <a:srgbClr val="221E1F"/>
                          </a:solidFill>
                          <a:latin typeface="Franklin Gothic Book"/>
                          <a:cs typeface="Franklin Gothic Book"/>
                        </a:rPr>
                        <a:t>0</a:t>
                      </a:r>
                      <a:r>
                        <a:rPr sz="800" spc="-5" dirty="0">
                          <a:solidFill>
                            <a:srgbClr val="221E1F"/>
                          </a:solidFill>
                          <a:latin typeface="Franklin Gothic Book"/>
                          <a:cs typeface="Franklin Gothic Book"/>
                        </a:rPr>
                        <a:t>,000</a:t>
                      </a:r>
                      <a:r>
                        <a:rPr sz="800" spc="-25" dirty="0">
                          <a:solidFill>
                            <a:srgbClr val="221E1F"/>
                          </a:solidFill>
                          <a:latin typeface="Franklin Gothic Book"/>
                          <a:cs typeface="Franklin Gothic Book"/>
                        </a:rPr>
                        <a:t> </a:t>
                      </a:r>
                      <a:r>
                        <a:rPr sz="800" spc="-5" dirty="0">
                          <a:solidFill>
                            <a:srgbClr val="221E1F"/>
                          </a:solidFill>
                          <a:latin typeface="Franklin Gothic Book"/>
                          <a:cs typeface="Franklin Gothic Book"/>
                        </a:rPr>
                        <a:t>USD</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96520">
                        <a:lnSpc>
                          <a:spcPct val="100000"/>
                        </a:lnSpc>
                        <a:spcBef>
                          <a:spcPts val="305"/>
                        </a:spcBef>
                      </a:pPr>
                      <a:r>
                        <a:rPr sz="800" spc="-5" dirty="0">
                          <a:solidFill>
                            <a:srgbClr val="221E1F"/>
                          </a:solidFill>
                          <a:latin typeface="Franklin Gothic Book"/>
                          <a:cs typeface="Franklin Gothic Book"/>
                        </a:rPr>
                        <a:t>1,</a:t>
                      </a:r>
                      <a:r>
                        <a:rPr lang="en-IN" sz="800" spc="-5" dirty="0">
                          <a:solidFill>
                            <a:srgbClr val="221E1F"/>
                          </a:solidFill>
                          <a:latin typeface="Franklin Gothic Book"/>
                          <a:cs typeface="Franklin Gothic Book"/>
                        </a:rPr>
                        <a:t>0</a:t>
                      </a:r>
                      <a:r>
                        <a:rPr sz="800" spc="-5" dirty="0">
                          <a:solidFill>
                            <a:srgbClr val="221E1F"/>
                          </a:solidFill>
                          <a:latin typeface="Franklin Gothic Book"/>
                          <a:cs typeface="Franklin Gothic Book"/>
                        </a:rPr>
                        <a:t>00,000</a:t>
                      </a:r>
                      <a:r>
                        <a:rPr sz="800" spc="-25" dirty="0">
                          <a:solidFill>
                            <a:srgbClr val="221E1F"/>
                          </a:solidFill>
                          <a:latin typeface="Franklin Gothic Book"/>
                          <a:cs typeface="Franklin Gothic Book"/>
                        </a:rPr>
                        <a:t> </a:t>
                      </a:r>
                      <a:r>
                        <a:rPr sz="800" spc="-5" dirty="0">
                          <a:solidFill>
                            <a:srgbClr val="221E1F"/>
                          </a:solidFill>
                          <a:latin typeface="Franklin Gothic Book"/>
                          <a:cs typeface="Franklin Gothic Book"/>
                        </a:rPr>
                        <a:t>USD</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tc>
                  <a:txBody>
                    <a:bodyPr/>
                    <a:lstStyle/>
                    <a:p>
                      <a:pPr marL="76835">
                        <a:lnSpc>
                          <a:spcPct val="100000"/>
                        </a:lnSpc>
                        <a:spcBef>
                          <a:spcPts val="305"/>
                        </a:spcBef>
                      </a:pPr>
                      <a:r>
                        <a:rPr sz="800" spc="-5" dirty="0">
                          <a:solidFill>
                            <a:srgbClr val="221E1F"/>
                          </a:solidFill>
                          <a:latin typeface="Franklin Gothic Book"/>
                          <a:cs typeface="Franklin Gothic Book"/>
                        </a:rPr>
                        <a:t>None</a:t>
                      </a:r>
                      <a:endParaRPr sz="800" dirty="0">
                        <a:latin typeface="Franklin Gothic Book"/>
                        <a:cs typeface="Franklin Gothic Book"/>
                      </a:endParaRPr>
                    </a:p>
                  </a:txBody>
                  <a:tcPr marL="0" marR="0" marT="0" marB="0" anchor="ctr">
                    <a:lnT w="12700" cap="flat" cmpd="sng" algn="ctr">
                      <a:solidFill>
                        <a:srgbClr val="00C6B2"/>
                      </a:solidFill>
                      <a:prstDash val="solid"/>
                      <a:round/>
                      <a:headEnd type="none" w="med" len="med"/>
                      <a:tailEnd type="none" w="med" len="med"/>
                    </a:lnT>
                    <a:solidFill>
                      <a:srgbClr val="FFFFFF"/>
                    </a:solidFill>
                  </a:tcPr>
                </a:tc>
                <a:extLst>
                  <a:ext uri="{0D108BD9-81ED-4DB2-BD59-A6C34878D82A}">
                    <a16:rowId xmlns:a16="http://schemas.microsoft.com/office/drawing/2014/main" val="10003"/>
                  </a:ext>
                </a:extLst>
              </a:tr>
              <a:tr h="166993">
                <a:tc>
                  <a:txBody>
                    <a:bodyPr/>
                    <a:lstStyle/>
                    <a:p>
                      <a:pPr marL="76200">
                        <a:lnSpc>
                          <a:spcPct val="100000"/>
                        </a:lnSpc>
                        <a:spcBef>
                          <a:spcPts val="370"/>
                        </a:spcBef>
                      </a:pPr>
                      <a:r>
                        <a:rPr sz="800" spc="-15" dirty="0">
                          <a:solidFill>
                            <a:srgbClr val="221E1F"/>
                          </a:solidFill>
                          <a:latin typeface="Franklin Gothic Medium"/>
                          <a:ea typeface="+mn-ea"/>
                          <a:cs typeface="Franklin Gothic Medium"/>
                        </a:rPr>
                        <a:t>Class A Unhedged</a:t>
                      </a:r>
                    </a:p>
                  </a:txBody>
                  <a:tcPr marL="0" marR="0" marT="0" marB="0" anchor="ctr">
                    <a:solidFill>
                      <a:srgbClr val="FFFFFF"/>
                    </a:solidFill>
                  </a:tcPr>
                </a:tc>
                <a:tc>
                  <a:txBody>
                    <a:bodyPr/>
                    <a:lstStyle/>
                    <a:p>
                      <a:pPr marL="71755">
                        <a:lnSpc>
                          <a:spcPct val="100000"/>
                        </a:lnSpc>
                        <a:spcBef>
                          <a:spcPts val="390"/>
                        </a:spcBef>
                      </a:pPr>
                      <a:r>
                        <a:rPr sz="800" spc="-20" dirty="0">
                          <a:solidFill>
                            <a:srgbClr val="221E1F"/>
                          </a:solidFill>
                          <a:latin typeface="Franklin Gothic Book"/>
                          <a:ea typeface="+mn-ea"/>
                          <a:cs typeface="Franklin Gothic Book"/>
                        </a:rPr>
                        <a:t>USD</a:t>
                      </a:r>
                    </a:p>
                  </a:txBody>
                  <a:tcPr marL="0" marR="0" marT="0" marB="0" anchor="ctr">
                    <a:solidFill>
                      <a:srgbClr val="FFFFFF"/>
                    </a:solidFill>
                  </a:tcPr>
                </a:tc>
                <a:tc>
                  <a:txBody>
                    <a:bodyPr/>
                    <a:lstStyle/>
                    <a:p>
                      <a:pPr marL="97790">
                        <a:lnSpc>
                          <a:spcPct val="100000"/>
                        </a:lnSpc>
                        <a:spcBef>
                          <a:spcPts val="370"/>
                        </a:spcBef>
                      </a:pPr>
                      <a:r>
                        <a:rPr sz="800" spc="-20" dirty="0">
                          <a:solidFill>
                            <a:srgbClr val="221E1F"/>
                          </a:solidFill>
                          <a:latin typeface="Franklin Gothic Book"/>
                          <a:ea typeface="+mn-ea"/>
                          <a:cs typeface="Franklin Gothic Book"/>
                        </a:rPr>
                        <a:t>Accumulation</a:t>
                      </a:r>
                    </a:p>
                  </a:txBody>
                  <a:tcPr marL="0" marR="0" marT="0" marB="0" anchor="ctr">
                    <a:solidFill>
                      <a:srgbClr val="FFFFFF"/>
                    </a:solidFill>
                  </a:tcPr>
                </a:tc>
                <a:tc>
                  <a:txBody>
                    <a:bodyPr/>
                    <a:lstStyle/>
                    <a:p>
                      <a:pPr marL="148590">
                        <a:lnSpc>
                          <a:spcPct val="100000"/>
                        </a:lnSpc>
                        <a:spcBef>
                          <a:spcPts val="370"/>
                        </a:spcBef>
                      </a:pPr>
                      <a:r>
                        <a:rPr lang="en-US" sz="800" spc="-20" dirty="0">
                          <a:solidFill>
                            <a:srgbClr val="221E1F"/>
                          </a:solidFill>
                          <a:latin typeface="Franklin Gothic Book"/>
                          <a:ea typeface="+mn-ea"/>
                          <a:cs typeface="Franklin Gothic Book"/>
                        </a:rPr>
                        <a:t>18 August 2021</a:t>
                      </a:r>
                      <a:endParaRPr sz="800" spc="-20" dirty="0">
                        <a:solidFill>
                          <a:srgbClr val="221E1F"/>
                        </a:solidFill>
                        <a:latin typeface="Franklin Gothic Book"/>
                        <a:ea typeface="+mn-ea"/>
                        <a:cs typeface="Franklin Gothic Book"/>
                      </a:endParaRPr>
                    </a:p>
                  </a:txBody>
                  <a:tcPr marL="0" marR="0" marT="0" marB="0" anchor="ctr">
                    <a:solidFill>
                      <a:srgbClr val="FFFFFF"/>
                    </a:solidFill>
                  </a:tcPr>
                </a:tc>
                <a:tc>
                  <a:txBody>
                    <a:bodyPr/>
                    <a:lstStyle/>
                    <a:p>
                      <a:pPr marL="79375">
                        <a:lnSpc>
                          <a:spcPct val="100000"/>
                        </a:lnSpc>
                        <a:spcBef>
                          <a:spcPts val="370"/>
                        </a:spcBef>
                      </a:pPr>
                      <a:r>
                        <a:rPr sz="800" spc="-20" dirty="0">
                          <a:solidFill>
                            <a:srgbClr val="221E1F"/>
                          </a:solidFill>
                          <a:latin typeface="Franklin Gothic Book"/>
                          <a:ea typeface="+mn-ea"/>
                          <a:cs typeface="Franklin Gothic Book"/>
                        </a:rPr>
                        <a:t>10 USD</a:t>
                      </a:r>
                    </a:p>
                  </a:txBody>
                  <a:tcPr marL="0" marR="0" marT="0" marB="0" anchor="ctr">
                    <a:solidFill>
                      <a:srgbClr val="FFFFFF"/>
                    </a:solidFill>
                  </a:tcPr>
                </a:tc>
                <a:tc>
                  <a:txBody>
                    <a:bodyPr/>
                    <a:lstStyle/>
                    <a:p>
                      <a:pPr marL="11430">
                        <a:lnSpc>
                          <a:spcPct val="100000"/>
                        </a:lnSpc>
                        <a:spcBef>
                          <a:spcPts val="370"/>
                        </a:spcBef>
                      </a:pPr>
                      <a:r>
                        <a:rPr sz="800" spc="-20" dirty="0">
                          <a:solidFill>
                            <a:srgbClr val="221E1F"/>
                          </a:solidFill>
                          <a:latin typeface="Franklin Gothic Book"/>
                          <a:ea typeface="+mn-ea"/>
                          <a:cs typeface="Franklin Gothic Book"/>
                        </a:rPr>
                        <a:t>1000 USD</a:t>
                      </a:r>
                    </a:p>
                  </a:txBody>
                  <a:tcPr marL="0" marR="0" marT="0" marB="0" anchor="ctr">
                    <a:solidFill>
                      <a:srgbClr val="FFFFFF"/>
                    </a:solidFill>
                  </a:tcPr>
                </a:tc>
                <a:tc>
                  <a:txBody>
                    <a:bodyPr/>
                    <a:lstStyle/>
                    <a:p>
                      <a:pPr marL="96520">
                        <a:lnSpc>
                          <a:spcPct val="100000"/>
                        </a:lnSpc>
                        <a:spcBef>
                          <a:spcPts val="370"/>
                        </a:spcBef>
                      </a:pPr>
                      <a:r>
                        <a:rPr sz="800" spc="-20" dirty="0">
                          <a:solidFill>
                            <a:srgbClr val="221E1F"/>
                          </a:solidFill>
                          <a:latin typeface="Franklin Gothic Book"/>
                          <a:ea typeface="+mn-ea"/>
                          <a:cs typeface="Franklin Gothic Book"/>
                        </a:rPr>
                        <a:t>1000 USD</a:t>
                      </a:r>
                    </a:p>
                  </a:txBody>
                  <a:tcPr marL="0" marR="0" marT="0" marB="0" anchor="ctr">
                    <a:solidFill>
                      <a:srgbClr val="FFFFFF"/>
                    </a:solidFill>
                  </a:tcPr>
                </a:tc>
                <a:tc>
                  <a:txBody>
                    <a:bodyPr/>
                    <a:lstStyle/>
                    <a:p>
                      <a:pPr marL="76835">
                        <a:lnSpc>
                          <a:spcPct val="100000"/>
                        </a:lnSpc>
                        <a:spcBef>
                          <a:spcPts val="370"/>
                        </a:spcBef>
                      </a:pPr>
                      <a:r>
                        <a:rPr sz="800" spc="-20" dirty="0">
                          <a:solidFill>
                            <a:srgbClr val="221E1F"/>
                          </a:solidFill>
                          <a:latin typeface="Franklin Gothic Book"/>
                          <a:ea typeface="+mn-ea"/>
                          <a:cs typeface="Franklin Gothic Book"/>
                        </a:rPr>
                        <a:t>None</a:t>
                      </a:r>
                    </a:p>
                  </a:txBody>
                  <a:tcPr marL="0" marR="0" marT="0" marB="0" anchor="ctr">
                    <a:solidFill>
                      <a:srgbClr val="FFFFFF"/>
                    </a:solidFill>
                  </a:tcPr>
                </a:tc>
                <a:extLst>
                  <a:ext uri="{0D108BD9-81ED-4DB2-BD59-A6C34878D82A}">
                    <a16:rowId xmlns:a16="http://schemas.microsoft.com/office/drawing/2014/main" val="10004"/>
                  </a:ext>
                </a:extLst>
              </a:tr>
              <a:tr h="207671">
                <a:tc>
                  <a:txBody>
                    <a:bodyPr/>
                    <a:lstStyle/>
                    <a:p>
                      <a:pPr marL="76200">
                        <a:lnSpc>
                          <a:spcPct val="100000"/>
                        </a:lnSpc>
                        <a:spcBef>
                          <a:spcPts val="370"/>
                        </a:spcBef>
                      </a:pPr>
                      <a:endParaRPr sz="800" dirty="0">
                        <a:latin typeface="Franklin Gothic Medium"/>
                        <a:cs typeface="Franklin Gothic Medium"/>
                      </a:endParaRPr>
                    </a:p>
                  </a:txBody>
                  <a:tcPr marL="0" marR="0" marT="0" marB="0" anchor="ctr">
                    <a:solidFill>
                      <a:srgbClr val="FFFFFF"/>
                    </a:solidFill>
                  </a:tcPr>
                </a:tc>
                <a:tc>
                  <a:txBody>
                    <a:bodyPr/>
                    <a:lstStyle/>
                    <a:p>
                      <a:pPr marL="71755">
                        <a:lnSpc>
                          <a:spcPct val="100000"/>
                        </a:lnSpc>
                        <a:spcBef>
                          <a:spcPts val="390"/>
                        </a:spcBef>
                      </a:pPr>
                      <a:endParaRPr sz="800" dirty="0">
                        <a:latin typeface="Franklin Gothic Book"/>
                        <a:cs typeface="Franklin Gothic Book"/>
                      </a:endParaRPr>
                    </a:p>
                  </a:txBody>
                  <a:tcPr marL="0" marR="0" marT="0" marB="0" anchor="ctr">
                    <a:solidFill>
                      <a:srgbClr val="FFFFFF"/>
                    </a:solidFill>
                  </a:tcPr>
                </a:tc>
                <a:tc>
                  <a:txBody>
                    <a:bodyPr/>
                    <a:lstStyle/>
                    <a:p>
                      <a:pPr marL="97790">
                        <a:lnSpc>
                          <a:spcPct val="100000"/>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148590">
                        <a:lnSpc>
                          <a:spcPct val="100000"/>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79375">
                        <a:lnSpc>
                          <a:spcPct val="100000"/>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11430">
                        <a:lnSpc>
                          <a:spcPct val="100000"/>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96520">
                        <a:lnSpc>
                          <a:spcPct val="100000"/>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76835">
                        <a:lnSpc>
                          <a:spcPct val="100000"/>
                        </a:lnSpc>
                        <a:spcBef>
                          <a:spcPts val="370"/>
                        </a:spcBef>
                      </a:pPr>
                      <a:endParaRPr sz="800" dirty="0">
                        <a:latin typeface="Franklin Gothic Book"/>
                        <a:cs typeface="Franklin Gothic Book"/>
                      </a:endParaRPr>
                    </a:p>
                  </a:txBody>
                  <a:tcPr marL="0" marR="0" marT="0" marB="0" anchor="ctr">
                    <a:solidFill>
                      <a:srgbClr val="FFFFFF"/>
                    </a:solidFill>
                  </a:tcPr>
                </a:tc>
                <a:extLst>
                  <a:ext uri="{0D108BD9-81ED-4DB2-BD59-A6C34878D82A}">
                    <a16:rowId xmlns:a16="http://schemas.microsoft.com/office/drawing/2014/main" val="10005"/>
                  </a:ext>
                </a:extLst>
              </a:tr>
              <a:tr h="0">
                <a:tc>
                  <a:txBody>
                    <a:bodyPr/>
                    <a:lstStyle/>
                    <a:p>
                      <a:pPr marL="76200">
                        <a:lnSpc>
                          <a:spcPts val="890"/>
                        </a:lnSpc>
                        <a:spcBef>
                          <a:spcPts val="370"/>
                        </a:spcBef>
                      </a:pPr>
                      <a:endParaRPr sz="800" dirty="0">
                        <a:latin typeface="Franklin Gothic Medium"/>
                        <a:cs typeface="Franklin Gothic Medium"/>
                      </a:endParaRPr>
                    </a:p>
                  </a:txBody>
                  <a:tcPr marL="0" marR="0" marT="0" marB="0" anchor="ctr">
                    <a:solidFill>
                      <a:srgbClr val="FFFFFF"/>
                    </a:solidFill>
                  </a:tcPr>
                </a:tc>
                <a:tc>
                  <a:txBody>
                    <a:bodyPr/>
                    <a:lstStyle/>
                    <a:p>
                      <a:pPr marL="71755">
                        <a:lnSpc>
                          <a:spcPts val="875"/>
                        </a:lnSpc>
                        <a:spcBef>
                          <a:spcPts val="390"/>
                        </a:spcBef>
                      </a:pPr>
                      <a:endParaRPr sz="800" dirty="0">
                        <a:latin typeface="Franklin Gothic Book"/>
                        <a:cs typeface="Franklin Gothic Book"/>
                      </a:endParaRPr>
                    </a:p>
                  </a:txBody>
                  <a:tcPr marL="0" marR="0" marT="0" marB="0" anchor="ctr">
                    <a:solidFill>
                      <a:srgbClr val="FFFFFF"/>
                    </a:solidFill>
                  </a:tcPr>
                </a:tc>
                <a:tc>
                  <a:txBody>
                    <a:bodyPr/>
                    <a:lstStyle/>
                    <a:p>
                      <a:pPr marL="97790">
                        <a:lnSpc>
                          <a:spcPts val="894"/>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148590">
                        <a:lnSpc>
                          <a:spcPts val="894"/>
                        </a:lnSpc>
                        <a:spcBef>
                          <a:spcPts val="370"/>
                        </a:spcBef>
                      </a:pPr>
                      <a:endParaRPr sz="800">
                        <a:latin typeface="Franklin Gothic Book"/>
                        <a:cs typeface="Franklin Gothic Book"/>
                      </a:endParaRPr>
                    </a:p>
                  </a:txBody>
                  <a:tcPr marL="0" marR="0" marT="0" marB="0" anchor="ctr">
                    <a:solidFill>
                      <a:srgbClr val="FFFFFF"/>
                    </a:solidFill>
                  </a:tcPr>
                </a:tc>
                <a:tc>
                  <a:txBody>
                    <a:bodyPr/>
                    <a:lstStyle/>
                    <a:p>
                      <a:pPr marL="79375">
                        <a:lnSpc>
                          <a:spcPts val="894"/>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11430">
                        <a:lnSpc>
                          <a:spcPts val="894"/>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96520">
                        <a:lnSpc>
                          <a:spcPts val="894"/>
                        </a:lnSpc>
                        <a:spcBef>
                          <a:spcPts val="370"/>
                        </a:spcBef>
                      </a:pPr>
                      <a:endParaRPr sz="800" dirty="0">
                        <a:latin typeface="Franklin Gothic Book"/>
                        <a:cs typeface="Franklin Gothic Book"/>
                      </a:endParaRPr>
                    </a:p>
                  </a:txBody>
                  <a:tcPr marL="0" marR="0" marT="0" marB="0" anchor="ctr">
                    <a:solidFill>
                      <a:srgbClr val="FFFFFF"/>
                    </a:solidFill>
                  </a:tcPr>
                </a:tc>
                <a:tc>
                  <a:txBody>
                    <a:bodyPr/>
                    <a:lstStyle/>
                    <a:p>
                      <a:pPr marL="76835">
                        <a:lnSpc>
                          <a:spcPts val="894"/>
                        </a:lnSpc>
                        <a:spcBef>
                          <a:spcPts val="370"/>
                        </a:spcBef>
                      </a:pPr>
                      <a:endParaRPr sz="800" dirty="0">
                        <a:latin typeface="Franklin Gothic Book"/>
                        <a:cs typeface="Franklin Gothic Book"/>
                      </a:endParaRPr>
                    </a:p>
                  </a:txBody>
                  <a:tcPr marL="0" marR="0" marT="0" marB="0" anchor="ctr">
                    <a:solidFill>
                      <a:srgbClr val="FFFFFF"/>
                    </a:solidFill>
                  </a:tcPr>
                </a:tc>
                <a:extLst>
                  <a:ext uri="{0D108BD9-81ED-4DB2-BD59-A6C34878D82A}">
                    <a16:rowId xmlns:a16="http://schemas.microsoft.com/office/drawing/2014/main" val="10008"/>
                  </a:ext>
                </a:extLst>
              </a:tr>
            </a:tbl>
          </a:graphicData>
        </a:graphic>
      </p:graphicFrame>
      <p:sp>
        <p:nvSpPr>
          <p:cNvPr id="19" name="object 6"/>
          <p:cNvSpPr txBox="1"/>
          <p:nvPr/>
        </p:nvSpPr>
        <p:spPr>
          <a:xfrm>
            <a:off x="477695" y="9823026"/>
            <a:ext cx="6674123" cy="135934"/>
          </a:xfrm>
          <a:prstGeom prst="rect">
            <a:avLst/>
          </a:prstGeom>
        </p:spPr>
        <p:txBody>
          <a:bodyPr vert="horz" wrap="square" lIns="0" tIns="33019" rIns="0" bIns="0" rtlCol="0">
            <a:spAutoFit/>
          </a:bodyPr>
          <a:lstStyle/>
          <a:p>
            <a:pPr marL="12700" marR="5080">
              <a:lnSpc>
                <a:spcPts val="800"/>
              </a:lnSpc>
              <a:spcBef>
                <a:spcPts val="259"/>
              </a:spcBef>
            </a:pPr>
            <a:r>
              <a:rPr lang="en-US" sz="600" spc="-15" dirty="0">
                <a:solidFill>
                  <a:srgbClr val="221E1F"/>
                </a:solidFill>
                <a:latin typeface="Franklin Gothic Book" panose="020B0503020102020204" pitchFamily="34" charset="0"/>
                <a:cs typeface="Franklin Gothic Medium"/>
              </a:rPr>
              <a:t>*</a:t>
            </a:r>
            <a:r>
              <a:rPr lang="en-US" sz="700" dirty="0"/>
              <a:t>The Seed Class will be open for subscriptions until the Class reaches US$50 million in net assets or such other period as may be determined by the Directors</a:t>
            </a:r>
            <a:r>
              <a:rPr lang="en-US" sz="650" spc="-10" dirty="0">
                <a:solidFill>
                  <a:srgbClr val="221E1F"/>
                </a:solidFill>
                <a:latin typeface="Franklin Gothic Book" panose="020B0503020102020204" pitchFamily="34" charset="0"/>
                <a:cs typeface="Franklin Gothic Medium"/>
              </a:rPr>
              <a:t>.</a:t>
            </a:r>
            <a:endParaRPr lang="en-US" sz="650" dirty="0">
              <a:latin typeface="Franklin Gothic Book" panose="020B0503020102020204" pitchFamily="34" charset="0"/>
              <a:cs typeface="Franklin Gothic Medium"/>
            </a:endParaRPr>
          </a:p>
        </p:txBody>
      </p:sp>
      <p:sp>
        <p:nvSpPr>
          <p:cNvPr id="23" name="object 8"/>
          <p:cNvSpPr/>
          <p:nvPr/>
        </p:nvSpPr>
        <p:spPr>
          <a:xfrm>
            <a:off x="2818495" y="8663449"/>
            <a:ext cx="4091193" cy="45719"/>
          </a:xfrm>
          <a:custGeom>
            <a:avLst/>
            <a:gdLst/>
            <a:ahLst/>
            <a:cxnLst/>
            <a:rect l="l" t="t" r="r" b="b"/>
            <a:pathLst>
              <a:path w="4307205">
                <a:moveTo>
                  <a:pt x="0" y="0"/>
                </a:moveTo>
                <a:lnTo>
                  <a:pt x="4306951" y="0"/>
                </a:lnTo>
              </a:path>
            </a:pathLst>
          </a:custGeom>
          <a:ln w="9525">
            <a:solidFill>
              <a:srgbClr val="231F20"/>
            </a:solidFill>
          </a:ln>
        </p:spPr>
        <p:txBody>
          <a:bodyPr wrap="square" lIns="0" tIns="0" rIns="0" bIns="0" rtlCol="0"/>
          <a:lstStyle/>
          <a:p>
            <a:endParaRPr dirty="0"/>
          </a:p>
        </p:txBody>
      </p:sp>
      <p:sp>
        <p:nvSpPr>
          <p:cNvPr id="33" name="object 4"/>
          <p:cNvSpPr txBox="1"/>
          <p:nvPr/>
        </p:nvSpPr>
        <p:spPr>
          <a:xfrm>
            <a:off x="477695" y="8597847"/>
            <a:ext cx="2449830" cy="151323"/>
          </a:xfrm>
          <a:prstGeom prst="rect">
            <a:avLst/>
          </a:prstGeom>
        </p:spPr>
        <p:txBody>
          <a:bodyPr vert="horz" wrap="square" lIns="0" tIns="12700" rIns="0" bIns="0" rtlCol="0">
            <a:spAutoFit/>
          </a:bodyPr>
          <a:lstStyle/>
          <a:p>
            <a:pPr marL="12700">
              <a:lnSpc>
                <a:spcPct val="100000"/>
              </a:lnSpc>
              <a:spcBef>
                <a:spcPts val="100"/>
              </a:spcBef>
            </a:pPr>
            <a:r>
              <a:rPr sz="900" spc="15" dirty="0">
                <a:solidFill>
                  <a:srgbClr val="221E1F"/>
                </a:solidFill>
                <a:latin typeface="Franklin Gothic Medium"/>
                <a:cs typeface="Franklin Gothic Medium"/>
              </a:rPr>
              <a:t>AVAILABLE</a:t>
            </a:r>
            <a:r>
              <a:rPr sz="900" spc="85" dirty="0">
                <a:solidFill>
                  <a:srgbClr val="221E1F"/>
                </a:solidFill>
                <a:latin typeface="Franklin Gothic Medium"/>
                <a:cs typeface="Franklin Gothic Medium"/>
              </a:rPr>
              <a:t> </a:t>
            </a:r>
            <a:r>
              <a:rPr sz="900" spc="20" dirty="0">
                <a:solidFill>
                  <a:srgbClr val="221E1F"/>
                </a:solidFill>
                <a:latin typeface="Franklin Gothic Medium"/>
                <a:cs typeface="Franklin Gothic Medium"/>
              </a:rPr>
              <a:t>SHARE</a:t>
            </a:r>
            <a:r>
              <a:rPr sz="900" spc="85" dirty="0">
                <a:solidFill>
                  <a:srgbClr val="221E1F"/>
                </a:solidFill>
                <a:latin typeface="Franklin Gothic Medium"/>
                <a:cs typeface="Franklin Gothic Medium"/>
              </a:rPr>
              <a:t> </a:t>
            </a:r>
            <a:r>
              <a:rPr sz="900" spc="35" dirty="0">
                <a:solidFill>
                  <a:srgbClr val="221E1F"/>
                </a:solidFill>
                <a:latin typeface="Franklin Gothic Medium"/>
                <a:cs typeface="Franklin Gothic Medium"/>
              </a:rPr>
              <a:t>CLASSES</a:t>
            </a:r>
            <a:endParaRPr sz="900" dirty="0">
              <a:latin typeface="Franklin Gothic Medium"/>
              <a:cs typeface="Franklin Gothic Medium"/>
            </a:endParaRPr>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7550" y="408757"/>
            <a:ext cx="1654586" cy="657523"/>
          </a:xfrm>
          <a:prstGeom prst="rect">
            <a:avLst/>
          </a:prstGeom>
        </p:spPr>
      </p:pic>
      <p:graphicFrame>
        <p:nvGraphicFramePr>
          <p:cNvPr id="6" name="Object 5">
            <a:extLst>
              <a:ext uri="{FF2B5EF4-FFF2-40B4-BE49-F238E27FC236}">
                <a16:creationId xmlns:a16="http://schemas.microsoft.com/office/drawing/2014/main" id="{4A650DE9-2D27-E657-51EB-983CFE4C4B96}"/>
              </a:ext>
            </a:extLst>
          </p:cNvPr>
          <p:cNvGraphicFramePr>
            <a:graphicFrameLocks noChangeAspect="1"/>
          </p:cNvGraphicFramePr>
          <p:nvPr>
            <p:extLst>
              <p:ext uri="{D42A27DB-BD31-4B8C-83A1-F6EECF244321}">
                <p14:modId xmlns:p14="http://schemas.microsoft.com/office/powerpoint/2010/main" val="1083987973"/>
              </p:ext>
            </p:extLst>
          </p:nvPr>
        </p:nvGraphicFramePr>
        <p:xfrm>
          <a:off x="353646" y="2254250"/>
          <a:ext cx="3314700" cy="1698625"/>
        </p:xfrm>
        <a:graphic>
          <a:graphicData uri="http://schemas.openxmlformats.org/presentationml/2006/ole">
            <mc:AlternateContent xmlns:mc="http://schemas.openxmlformats.org/markup-compatibility/2006">
              <mc:Choice xmlns:v="urn:schemas-microsoft-com:vml" Requires="v">
                <p:oleObj name="Worksheet" r:id="rId3" imgW="3314804" imgH="1699365" progId="Excel.Sheet.12">
                  <p:link updateAutomatic="1"/>
                </p:oleObj>
              </mc:Choice>
              <mc:Fallback>
                <p:oleObj name="Worksheet" r:id="rId3" imgW="3314804" imgH="1699365" progId="Excel.Sheet.12">
                  <p:link updateAutomatic="1"/>
                  <p:pic>
                    <p:nvPicPr>
                      <p:cNvPr id="0" name=""/>
                      <p:cNvPicPr/>
                      <p:nvPr/>
                    </p:nvPicPr>
                    <p:blipFill>
                      <a:blip r:embed="rId4"/>
                      <a:stretch>
                        <a:fillRect/>
                      </a:stretch>
                    </p:blipFill>
                    <p:spPr>
                      <a:xfrm>
                        <a:off x="353646" y="2254250"/>
                        <a:ext cx="3314700" cy="1698625"/>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E5CC5745-41A0-3D61-41DA-60FB68E82461}"/>
              </a:ext>
            </a:extLst>
          </p:cNvPr>
          <p:cNvGraphicFramePr>
            <a:graphicFrameLocks noChangeAspect="1"/>
          </p:cNvGraphicFramePr>
          <p:nvPr>
            <p:extLst>
              <p:ext uri="{D42A27DB-BD31-4B8C-83A1-F6EECF244321}">
                <p14:modId xmlns:p14="http://schemas.microsoft.com/office/powerpoint/2010/main" val="149331084"/>
              </p:ext>
            </p:extLst>
          </p:nvPr>
        </p:nvGraphicFramePr>
        <p:xfrm>
          <a:off x="3837118" y="2262188"/>
          <a:ext cx="3314700" cy="1698624"/>
        </p:xfrm>
        <a:graphic>
          <a:graphicData uri="http://schemas.openxmlformats.org/presentationml/2006/ole">
            <mc:AlternateContent xmlns:mc="http://schemas.openxmlformats.org/markup-compatibility/2006">
              <mc:Choice xmlns:v="urn:schemas-microsoft-com:vml" Requires="v">
                <p:oleObj name="Worksheet" r:id="rId5" imgW="3314804" imgH="1668622" progId="Excel.Sheet.12">
                  <p:link updateAutomatic="1"/>
                </p:oleObj>
              </mc:Choice>
              <mc:Fallback>
                <p:oleObj name="Worksheet" r:id="rId5" imgW="3314804" imgH="1668622" progId="Excel.Sheet.12">
                  <p:link updateAutomatic="1"/>
                  <p:pic>
                    <p:nvPicPr>
                      <p:cNvPr id="0" name=""/>
                      <p:cNvPicPr/>
                      <p:nvPr/>
                    </p:nvPicPr>
                    <p:blipFill>
                      <a:blip r:embed="rId6"/>
                      <a:stretch>
                        <a:fillRect/>
                      </a:stretch>
                    </p:blipFill>
                    <p:spPr>
                      <a:xfrm>
                        <a:off x="3837118" y="2262188"/>
                        <a:ext cx="3314700" cy="1698624"/>
                      </a:xfrm>
                      <a:prstGeom prst="rect">
                        <a:avLst/>
                      </a:prstGeom>
                    </p:spPr>
                  </p:pic>
                </p:oleObj>
              </mc:Fallback>
            </mc:AlternateContent>
          </a:graphicData>
        </a:graphic>
      </p:graphicFrame>
      <p:sp>
        <p:nvSpPr>
          <p:cNvPr id="4" name="object 13">
            <a:extLst>
              <a:ext uri="{FF2B5EF4-FFF2-40B4-BE49-F238E27FC236}">
                <a16:creationId xmlns:a16="http://schemas.microsoft.com/office/drawing/2014/main" id="{9A9DFC83-2370-5F47-544E-7BE49517858C}"/>
              </a:ext>
            </a:extLst>
          </p:cNvPr>
          <p:cNvSpPr txBox="1">
            <a:spLocks noGrp="1"/>
          </p:cNvSpPr>
          <p:nvPr>
            <p:ph type="ftr" sz="quarter" idx="5"/>
          </p:nvPr>
        </p:nvSpPr>
        <p:spPr>
          <a:xfrm>
            <a:off x="421728" y="10154734"/>
            <a:ext cx="6625590" cy="229550"/>
          </a:xfrm>
          <a:prstGeom prst="rect">
            <a:avLst/>
          </a:prstGeom>
        </p:spPr>
        <p:txBody>
          <a:bodyPr vert="horz" wrap="square" lIns="0" tIns="24130" rIns="0" bIns="0" rtlCol="0">
            <a:spAutoFit/>
          </a:bodyPr>
          <a:lstStyle/>
          <a:p>
            <a:pPr marL="12700" marR="5080">
              <a:lnSpc>
                <a:spcPts val="800"/>
              </a:lnSpc>
              <a:spcBef>
                <a:spcPts val="190"/>
              </a:spcBef>
            </a:pPr>
            <a:r>
              <a:rPr lang="en-GB" spc="-15" dirty="0"/>
              <a:t>^THE</a:t>
            </a:r>
            <a:r>
              <a:rPr lang="en-GB" spc="30" dirty="0"/>
              <a:t> </a:t>
            </a:r>
            <a:r>
              <a:rPr lang="en-GB" spc="-15" dirty="0"/>
              <a:t>DSP</a:t>
            </a:r>
            <a:r>
              <a:rPr lang="en-GB" spc="30" dirty="0"/>
              <a:t> </a:t>
            </a:r>
            <a:r>
              <a:rPr lang="en-GB" spc="-20" dirty="0"/>
              <a:t>STRATEGY</a:t>
            </a:r>
            <a:r>
              <a:rPr lang="en-GB" spc="35" dirty="0"/>
              <a:t> </a:t>
            </a:r>
            <a:r>
              <a:rPr lang="en-GB" spc="-20" dirty="0"/>
              <a:t>HAS</a:t>
            </a:r>
            <a:r>
              <a:rPr lang="en-GB" spc="30" dirty="0"/>
              <a:t> </a:t>
            </a:r>
            <a:r>
              <a:rPr lang="en-GB" spc="-15" dirty="0"/>
              <a:t>BEEN</a:t>
            </a:r>
            <a:r>
              <a:rPr lang="en-GB" spc="30" dirty="0"/>
              <a:t> </a:t>
            </a:r>
            <a:r>
              <a:rPr lang="en-GB" spc="-10" dirty="0"/>
              <a:t>IMPLEMENTED</a:t>
            </a:r>
            <a:r>
              <a:rPr lang="en-GB" spc="35" dirty="0"/>
              <a:t> </a:t>
            </a:r>
            <a:r>
              <a:rPr lang="en-GB" spc="-15" dirty="0"/>
              <a:t>SINCE</a:t>
            </a:r>
            <a:r>
              <a:rPr lang="en-GB" spc="30" dirty="0"/>
              <a:t> </a:t>
            </a:r>
            <a:r>
              <a:rPr lang="en-GB" spc="-20" dirty="0"/>
              <a:t>14</a:t>
            </a:r>
            <a:r>
              <a:rPr lang="en-GB" spc="30" dirty="0"/>
              <a:t> </a:t>
            </a:r>
            <a:r>
              <a:rPr lang="en-GB" spc="-20" dirty="0"/>
              <a:t>NOV</a:t>
            </a:r>
            <a:r>
              <a:rPr lang="en-GB" spc="35" dirty="0"/>
              <a:t> </a:t>
            </a:r>
            <a:r>
              <a:rPr lang="en-GB" spc="-15" dirty="0"/>
              <a:t>2006, AUM ~US$</a:t>
            </a:r>
            <a:r>
              <a:rPr lang="en-US" spc="-15" dirty="0"/>
              <a:t> 2.5 BN, AS ON 30 SEPTEMBER 2024 </a:t>
            </a:r>
            <a:r>
              <a:rPr lang="en-GB" spc="-15" dirty="0"/>
              <a:t>THROUGH </a:t>
            </a:r>
            <a:r>
              <a:rPr lang="en-GB" spc="-20" dirty="0"/>
              <a:t>CERTAIN</a:t>
            </a:r>
            <a:r>
              <a:rPr lang="en-GB" spc="35" dirty="0"/>
              <a:t> </a:t>
            </a:r>
            <a:r>
              <a:rPr lang="en-GB" spc="-15" dirty="0"/>
              <a:t>PRODUCTS</a:t>
            </a:r>
            <a:r>
              <a:rPr lang="en-GB" spc="30" dirty="0"/>
              <a:t> </a:t>
            </a:r>
            <a:r>
              <a:rPr lang="en-GB" spc="-15" dirty="0"/>
              <a:t>MANAGED</a:t>
            </a:r>
            <a:r>
              <a:rPr lang="en-GB" spc="40" dirty="0"/>
              <a:t> </a:t>
            </a:r>
            <a:r>
              <a:rPr lang="en-GB" spc="-25" dirty="0"/>
              <a:t>BY </a:t>
            </a:r>
            <a:r>
              <a:rPr lang="en-GB" spc="-20" dirty="0"/>
              <a:t> </a:t>
            </a:r>
            <a:r>
              <a:rPr lang="en-GB" spc="-15" dirty="0"/>
              <a:t>DSP</a:t>
            </a:r>
            <a:r>
              <a:rPr lang="en-GB" spc="25" dirty="0"/>
              <a:t> </a:t>
            </a:r>
            <a:r>
              <a:rPr lang="en-GB" spc="-10" dirty="0"/>
              <a:t>ASSET</a:t>
            </a:r>
            <a:r>
              <a:rPr lang="en-GB" spc="25" dirty="0"/>
              <a:t> </a:t>
            </a:r>
            <a:r>
              <a:rPr lang="en-GB" spc="-10" dirty="0"/>
              <a:t>MANAGERS</a:t>
            </a:r>
            <a:r>
              <a:rPr lang="en-GB" spc="50" dirty="0"/>
              <a:t> </a:t>
            </a:r>
            <a:r>
              <a:rPr lang="en-GB" spc="-5" dirty="0"/>
              <a:t>PVT.</a:t>
            </a:r>
            <a:r>
              <a:rPr lang="en-GB" spc="15" dirty="0"/>
              <a:t> </a:t>
            </a:r>
            <a:r>
              <a:rPr lang="en-GB" spc="-15" dirty="0"/>
              <a:t>LTD.,</a:t>
            </a:r>
            <a:r>
              <a:rPr lang="en-GB" spc="20" dirty="0"/>
              <a:t> </a:t>
            </a:r>
            <a:r>
              <a:rPr lang="en-GB" spc="-10" dirty="0"/>
              <a:t>WHICH</a:t>
            </a:r>
            <a:r>
              <a:rPr lang="en-GB" spc="15" dirty="0"/>
              <a:t> </a:t>
            </a:r>
            <a:r>
              <a:rPr lang="en-GB" spc="-10" dirty="0"/>
              <a:t>ARE</a:t>
            </a:r>
            <a:r>
              <a:rPr lang="en-GB" spc="20" dirty="0"/>
              <a:t> </a:t>
            </a:r>
            <a:r>
              <a:rPr lang="en-GB" spc="-10" dirty="0"/>
              <a:t>NOT</a:t>
            </a:r>
            <a:r>
              <a:rPr lang="en-GB" spc="15" dirty="0"/>
              <a:t> </a:t>
            </a:r>
            <a:r>
              <a:rPr lang="en-GB" spc="-10" dirty="0"/>
              <a:t>AVAILABLE</a:t>
            </a:r>
            <a:r>
              <a:rPr lang="en-GB" spc="20" dirty="0"/>
              <a:t> </a:t>
            </a:r>
            <a:r>
              <a:rPr lang="en-GB" spc="-15" dirty="0"/>
              <a:t>FOR</a:t>
            </a:r>
            <a:r>
              <a:rPr lang="en-GB" spc="15" dirty="0"/>
              <a:t> </a:t>
            </a:r>
            <a:r>
              <a:rPr lang="en-GB" spc="-5" dirty="0"/>
              <a:t>INVESTMENT</a:t>
            </a:r>
            <a:r>
              <a:rPr lang="en-GB" spc="20" dirty="0"/>
              <a:t> </a:t>
            </a:r>
            <a:r>
              <a:rPr lang="en-GB" spc="-10" dirty="0"/>
              <a:t>IN</a:t>
            </a:r>
            <a:r>
              <a:rPr lang="en-GB" spc="15" dirty="0"/>
              <a:t> </a:t>
            </a:r>
            <a:r>
              <a:rPr lang="en-GB" spc="-10" dirty="0"/>
              <a:t>ANY</a:t>
            </a:r>
            <a:r>
              <a:rPr lang="en-GB" spc="20" dirty="0"/>
              <a:t> </a:t>
            </a:r>
            <a:r>
              <a:rPr lang="en-GB" spc="-5" dirty="0"/>
              <a:t>JURISDICTION</a:t>
            </a:r>
            <a:r>
              <a:rPr lang="en-GB" spc="15" dirty="0"/>
              <a:t> </a:t>
            </a:r>
            <a:r>
              <a:rPr lang="en-GB" spc="-10" dirty="0"/>
              <a:t>EXCEPT</a:t>
            </a:r>
            <a:r>
              <a:rPr lang="en-GB" spc="20" dirty="0"/>
              <a:t> </a:t>
            </a:r>
            <a:r>
              <a:rPr lang="en-GB" spc="-15" dirty="0"/>
              <a:t>FOR</a:t>
            </a:r>
            <a:r>
              <a:rPr lang="en-GB" spc="15" dirty="0"/>
              <a:t> </a:t>
            </a:r>
            <a:r>
              <a:rPr lang="en-GB" dirty="0"/>
              <a:t>INDIA.</a:t>
            </a:r>
          </a:p>
        </p:txBody>
      </p:sp>
    </p:spTree>
    <p:extLst>
      <p:ext uri="{BB962C8B-B14F-4D97-AF65-F5344CB8AC3E}">
        <p14:creationId xmlns:p14="http://schemas.microsoft.com/office/powerpoint/2010/main" val="536469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9"/>
          <p:cNvSpPr txBox="1">
            <a:spLocks noGrp="1"/>
          </p:cNvSpPr>
          <p:nvPr>
            <p:ph type="title"/>
          </p:nvPr>
        </p:nvSpPr>
        <p:spPr>
          <a:xfrm>
            <a:off x="353646" y="347839"/>
            <a:ext cx="2987675" cy="363220"/>
          </a:xfrm>
          <a:prstGeom prst="rect">
            <a:avLst/>
          </a:prstGeom>
        </p:spPr>
        <p:txBody>
          <a:bodyPr vert="horz" wrap="square" lIns="0" tIns="13970" rIns="0" bIns="0" rtlCol="0">
            <a:spAutoFit/>
          </a:bodyPr>
          <a:lstStyle/>
          <a:p>
            <a:pPr marL="12700">
              <a:lnSpc>
                <a:spcPct val="100000"/>
              </a:lnSpc>
              <a:spcBef>
                <a:spcPts val="110"/>
              </a:spcBef>
            </a:pPr>
            <a:r>
              <a:rPr spc="5"/>
              <a:t>DSP</a:t>
            </a:r>
            <a:r>
              <a:rPr spc="-25"/>
              <a:t> </a:t>
            </a:r>
            <a:r>
              <a:rPr spc="5"/>
              <a:t>INDIA</a:t>
            </a:r>
            <a:r>
              <a:rPr spc="-20"/>
              <a:t> </a:t>
            </a:r>
            <a:r>
              <a:rPr spc="20"/>
              <a:t>EQUITY</a:t>
            </a:r>
            <a:r>
              <a:rPr spc="-20"/>
              <a:t> </a:t>
            </a:r>
            <a:r>
              <a:rPr spc="5"/>
              <a:t>FUND</a:t>
            </a:r>
          </a:p>
        </p:txBody>
      </p:sp>
      <p:sp>
        <p:nvSpPr>
          <p:cNvPr id="2" name="object 40">
            <a:extLst>
              <a:ext uri="{FF2B5EF4-FFF2-40B4-BE49-F238E27FC236}">
                <a16:creationId xmlns:a16="http://schemas.microsoft.com/office/drawing/2014/main" id="{ECFF73CF-2A1E-7441-CB2C-5A7D6874EA1B}"/>
              </a:ext>
            </a:extLst>
          </p:cNvPr>
          <p:cNvSpPr txBox="1"/>
          <p:nvPr/>
        </p:nvSpPr>
        <p:spPr>
          <a:xfrm>
            <a:off x="232250" y="9607711"/>
            <a:ext cx="7092000" cy="359073"/>
          </a:xfrm>
          <a:prstGeom prst="rect">
            <a:avLst/>
          </a:prstGeom>
        </p:spPr>
        <p:txBody>
          <a:bodyPr vert="horz" wrap="square" lIns="0" tIns="12700" rIns="0" bIns="0" rtlCol="0">
            <a:spAutoFit/>
          </a:bodyPr>
          <a:lstStyle/>
          <a:p>
            <a:pPr marL="12700">
              <a:lnSpc>
                <a:spcPct val="100000"/>
              </a:lnSpc>
              <a:spcBef>
                <a:spcPts val="100"/>
              </a:spcBef>
            </a:pPr>
            <a:r>
              <a:rPr lang="en-US" sz="750" kern="100" dirty="0">
                <a:solidFill>
                  <a:srgbClr val="6D6E71"/>
                </a:solidFill>
                <a:latin typeface="Arial" panose="020B0604020202020204" pitchFamily="34" charset="0"/>
                <a:cs typeface="Arial" panose="020B0604020202020204" pitchFamily="34" charset="0"/>
              </a:rPr>
              <a:t>Chart Source: </a:t>
            </a:r>
            <a:r>
              <a:rPr lang="en-US" sz="750" kern="100" dirty="0" err="1">
                <a:solidFill>
                  <a:srgbClr val="6D6E71"/>
                </a:solidFill>
                <a:latin typeface="Arial" panose="020B0604020202020204" pitchFamily="34" charset="0"/>
                <a:cs typeface="Arial" panose="020B0604020202020204" pitchFamily="34" charset="0"/>
              </a:rPr>
              <a:t>Avendus</a:t>
            </a:r>
            <a:r>
              <a:rPr lang="en-US" sz="750" kern="100" dirty="0">
                <a:solidFill>
                  <a:srgbClr val="6D6E71"/>
                </a:solidFill>
                <a:latin typeface="Arial" panose="020B0604020202020204" pitchFamily="34" charset="0"/>
                <a:cs typeface="Arial" panose="020B0604020202020204" pitchFamily="34" charset="0"/>
              </a:rPr>
              <a:t> Spark, Goldman Sachs. Info Sources: Goldman Sachs Research, UBS, Morgan Stanley. MXASJ – MSCI Asia Ex-Japan, FII - Foreign Institutional Investor, DII - Domestic Institutional Investor,  FY - Financial Year, CY – Calendar Year; YoY is Year over Year, YTD- Year to date, EM- Emerging Markets, DM- Developed Markets.</a:t>
            </a:r>
          </a:p>
        </p:txBody>
      </p:sp>
      <p:sp>
        <p:nvSpPr>
          <p:cNvPr id="16" name="object 13"/>
          <p:cNvSpPr txBox="1">
            <a:spLocks noGrp="1"/>
          </p:cNvSpPr>
          <p:nvPr>
            <p:ph type="ftr" sz="quarter" idx="5"/>
          </p:nvPr>
        </p:nvSpPr>
        <p:spPr>
          <a:xfrm>
            <a:off x="421728" y="10154734"/>
            <a:ext cx="6625590" cy="229550"/>
          </a:xfrm>
          <a:prstGeom prst="rect">
            <a:avLst/>
          </a:prstGeom>
        </p:spPr>
        <p:txBody>
          <a:bodyPr vert="horz" wrap="square" lIns="0" tIns="24130" rIns="0" bIns="0" rtlCol="0">
            <a:spAutoFit/>
          </a:bodyPr>
          <a:lstStyle/>
          <a:p>
            <a:pPr marL="12700" marR="5080">
              <a:lnSpc>
                <a:spcPts val="800"/>
              </a:lnSpc>
              <a:spcBef>
                <a:spcPts val="190"/>
              </a:spcBef>
            </a:pPr>
            <a:r>
              <a:rPr lang="en-GB" spc="-15" dirty="0"/>
              <a:t>^THE</a:t>
            </a:r>
            <a:r>
              <a:rPr lang="en-GB" spc="30" dirty="0"/>
              <a:t> </a:t>
            </a:r>
            <a:r>
              <a:rPr lang="en-GB" spc="-15" dirty="0"/>
              <a:t>DSP</a:t>
            </a:r>
            <a:r>
              <a:rPr lang="en-GB" spc="30" dirty="0"/>
              <a:t> </a:t>
            </a:r>
            <a:r>
              <a:rPr lang="en-GB" spc="-20" dirty="0"/>
              <a:t>STRATEGY</a:t>
            </a:r>
            <a:r>
              <a:rPr lang="en-GB" spc="35" dirty="0"/>
              <a:t> </a:t>
            </a:r>
            <a:r>
              <a:rPr lang="en-GB" spc="-20" dirty="0"/>
              <a:t>HAS</a:t>
            </a:r>
            <a:r>
              <a:rPr lang="en-GB" spc="30" dirty="0"/>
              <a:t> </a:t>
            </a:r>
            <a:r>
              <a:rPr lang="en-GB" spc="-15" dirty="0"/>
              <a:t>BEEN</a:t>
            </a:r>
            <a:r>
              <a:rPr lang="en-GB" spc="30" dirty="0"/>
              <a:t> </a:t>
            </a:r>
            <a:r>
              <a:rPr lang="en-GB" spc="-10" dirty="0"/>
              <a:t>IMPLEMENTED</a:t>
            </a:r>
            <a:r>
              <a:rPr lang="en-GB" spc="35" dirty="0"/>
              <a:t> </a:t>
            </a:r>
            <a:r>
              <a:rPr lang="en-GB" spc="-15" dirty="0"/>
              <a:t>SINCE</a:t>
            </a:r>
            <a:r>
              <a:rPr lang="en-GB" spc="30" dirty="0"/>
              <a:t> </a:t>
            </a:r>
            <a:r>
              <a:rPr lang="en-GB" spc="-20" dirty="0"/>
              <a:t>14</a:t>
            </a:r>
            <a:r>
              <a:rPr lang="en-GB" spc="30" dirty="0"/>
              <a:t> </a:t>
            </a:r>
            <a:r>
              <a:rPr lang="en-GB" spc="-20" dirty="0"/>
              <a:t>NOV</a:t>
            </a:r>
            <a:r>
              <a:rPr lang="en-GB" spc="35" dirty="0"/>
              <a:t> </a:t>
            </a:r>
            <a:r>
              <a:rPr lang="en-GB" spc="-15" dirty="0"/>
              <a:t>2006, AUM ~US$</a:t>
            </a:r>
            <a:r>
              <a:rPr lang="en-US" spc="-15" dirty="0"/>
              <a:t> 2.5 BN, AS ON 30 SEPTEMBER 2024 </a:t>
            </a:r>
            <a:r>
              <a:rPr lang="en-GB" spc="-15" dirty="0"/>
              <a:t>THROUGH </a:t>
            </a:r>
            <a:r>
              <a:rPr lang="en-GB" spc="-20" dirty="0"/>
              <a:t>CERTAIN</a:t>
            </a:r>
            <a:r>
              <a:rPr lang="en-GB" spc="35" dirty="0"/>
              <a:t> </a:t>
            </a:r>
            <a:r>
              <a:rPr lang="en-GB" spc="-15" dirty="0"/>
              <a:t>PRODUCTS</a:t>
            </a:r>
            <a:r>
              <a:rPr lang="en-GB" spc="30" dirty="0"/>
              <a:t> </a:t>
            </a:r>
            <a:r>
              <a:rPr lang="en-GB" spc="-15" dirty="0"/>
              <a:t>MANAGED</a:t>
            </a:r>
            <a:r>
              <a:rPr lang="en-GB" spc="40" dirty="0"/>
              <a:t> </a:t>
            </a:r>
            <a:r>
              <a:rPr lang="en-GB" spc="-25" dirty="0"/>
              <a:t>BY </a:t>
            </a:r>
            <a:r>
              <a:rPr lang="en-GB" spc="-20" dirty="0"/>
              <a:t> </a:t>
            </a:r>
            <a:r>
              <a:rPr lang="en-GB" spc="-15" dirty="0"/>
              <a:t>DSP</a:t>
            </a:r>
            <a:r>
              <a:rPr lang="en-GB" spc="25" dirty="0"/>
              <a:t> </a:t>
            </a:r>
            <a:r>
              <a:rPr lang="en-GB" spc="-10" dirty="0"/>
              <a:t>ASSET</a:t>
            </a:r>
            <a:r>
              <a:rPr lang="en-GB" spc="25" dirty="0"/>
              <a:t> </a:t>
            </a:r>
            <a:r>
              <a:rPr lang="en-GB" spc="-10" dirty="0"/>
              <a:t>MANAGERS</a:t>
            </a:r>
            <a:r>
              <a:rPr lang="en-GB" spc="50" dirty="0"/>
              <a:t> </a:t>
            </a:r>
            <a:r>
              <a:rPr lang="en-GB" spc="-5" dirty="0"/>
              <a:t>PVT.</a:t>
            </a:r>
            <a:r>
              <a:rPr lang="en-GB" spc="15" dirty="0"/>
              <a:t> </a:t>
            </a:r>
            <a:r>
              <a:rPr lang="en-GB" spc="-15" dirty="0"/>
              <a:t>LTD.,</a:t>
            </a:r>
            <a:r>
              <a:rPr lang="en-GB" spc="20" dirty="0"/>
              <a:t> </a:t>
            </a:r>
            <a:r>
              <a:rPr lang="en-GB" spc="-10" dirty="0"/>
              <a:t>WHICH</a:t>
            </a:r>
            <a:r>
              <a:rPr lang="en-GB" spc="15" dirty="0"/>
              <a:t> </a:t>
            </a:r>
            <a:r>
              <a:rPr lang="en-GB" spc="-10" dirty="0"/>
              <a:t>ARE</a:t>
            </a:r>
            <a:r>
              <a:rPr lang="en-GB" spc="20" dirty="0"/>
              <a:t> </a:t>
            </a:r>
            <a:r>
              <a:rPr lang="en-GB" spc="-10" dirty="0"/>
              <a:t>NOT</a:t>
            </a:r>
            <a:r>
              <a:rPr lang="en-GB" spc="15" dirty="0"/>
              <a:t> </a:t>
            </a:r>
            <a:r>
              <a:rPr lang="en-GB" spc="-10" dirty="0"/>
              <a:t>AVAILABLE</a:t>
            </a:r>
            <a:r>
              <a:rPr lang="en-GB" spc="20" dirty="0"/>
              <a:t> </a:t>
            </a:r>
            <a:r>
              <a:rPr lang="en-GB" spc="-15" dirty="0"/>
              <a:t>FOR</a:t>
            </a:r>
            <a:r>
              <a:rPr lang="en-GB" spc="15" dirty="0"/>
              <a:t> </a:t>
            </a:r>
            <a:r>
              <a:rPr lang="en-GB" spc="-5" dirty="0"/>
              <a:t>INVESTMENT</a:t>
            </a:r>
            <a:r>
              <a:rPr lang="en-GB" spc="20" dirty="0"/>
              <a:t> </a:t>
            </a:r>
            <a:r>
              <a:rPr lang="en-GB" spc="-10" dirty="0"/>
              <a:t>IN</a:t>
            </a:r>
            <a:r>
              <a:rPr lang="en-GB" spc="15" dirty="0"/>
              <a:t> </a:t>
            </a:r>
            <a:r>
              <a:rPr lang="en-GB" spc="-10" dirty="0"/>
              <a:t>ANY</a:t>
            </a:r>
            <a:r>
              <a:rPr lang="en-GB" spc="20" dirty="0"/>
              <a:t> </a:t>
            </a:r>
            <a:r>
              <a:rPr lang="en-GB" spc="-5" dirty="0"/>
              <a:t>JURISDICTION</a:t>
            </a:r>
            <a:r>
              <a:rPr lang="en-GB" spc="15" dirty="0"/>
              <a:t> </a:t>
            </a:r>
            <a:r>
              <a:rPr lang="en-GB" spc="-10" dirty="0"/>
              <a:t>EXCEPT</a:t>
            </a:r>
            <a:r>
              <a:rPr lang="en-GB" spc="20" dirty="0"/>
              <a:t> </a:t>
            </a:r>
            <a:r>
              <a:rPr lang="en-GB" spc="-15" dirty="0"/>
              <a:t>FOR</a:t>
            </a:r>
            <a:r>
              <a:rPr lang="en-GB" spc="15" dirty="0"/>
              <a:t> </a:t>
            </a:r>
            <a:r>
              <a:rPr lang="en-GB" dirty="0"/>
              <a:t>INDIA.</a:t>
            </a:r>
          </a:p>
        </p:txBody>
      </p:sp>
      <p:grpSp>
        <p:nvGrpSpPr>
          <p:cNvPr id="18" name="Group 17"/>
          <p:cNvGrpSpPr/>
          <p:nvPr/>
        </p:nvGrpSpPr>
        <p:grpSpPr>
          <a:xfrm>
            <a:off x="412202" y="975546"/>
            <a:ext cx="3651393" cy="474489"/>
            <a:chOff x="360194" y="872242"/>
            <a:chExt cx="3058515" cy="474489"/>
          </a:xfrm>
        </p:grpSpPr>
        <p:sp>
          <p:nvSpPr>
            <p:cNvPr id="19" name="object 3"/>
            <p:cNvSpPr txBox="1"/>
            <p:nvPr/>
          </p:nvSpPr>
          <p:spPr>
            <a:xfrm>
              <a:off x="360194" y="872242"/>
              <a:ext cx="1252855" cy="474489"/>
            </a:xfrm>
            <a:prstGeom prst="rect">
              <a:avLst/>
            </a:prstGeom>
            <a:ln w="9525">
              <a:noFill/>
            </a:ln>
          </p:spPr>
          <p:txBody>
            <a:bodyPr vert="horz" wrap="square" lIns="0" tIns="12700" rIns="0" bIns="0" rtlCol="0">
              <a:spAutoFit/>
            </a:bodyPr>
            <a:lstStyle/>
            <a:p>
              <a:pPr marL="12700">
                <a:lnSpc>
                  <a:spcPct val="100000"/>
                </a:lnSpc>
                <a:spcBef>
                  <a:spcPts val="100"/>
                </a:spcBef>
              </a:pPr>
              <a:r>
                <a:rPr lang="en-IN" sz="1500" spc="35" dirty="0">
                  <a:solidFill>
                    <a:srgbClr val="221E1F"/>
                  </a:solidFill>
                  <a:latin typeface="Franklin Gothic Medium"/>
                  <a:cs typeface="Franklin Gothic Medium"/>
                </a:rPr>
                <a:t>MARKET UPDATE</a:t>
              </a:r>
              <a:endParaRPr sz="1500" dirty="0">
                <a:latin typeface="Franklin Gothic Medium"/>
                <a:cs typeface="Franklin Gothic Medium"/>
              </a:endParaRPr>
            </a:p>
          </p:txBody>
        </p:sp>
        <p:sp>
          <p:nvSpPr>
            <p:cNvPr id="20" name="object 7"/>
            <p:cNvSpPr/>
            <p:nvPr/>
          </p:nvSpPr>
          <p:spPr>
            <a:xfrm>
              <a:off x="1688970" y="1016852"/>
              <a:ext cx="1729739" cy="0"/>
            </a:xfrm>
            <a:custGeom>
              <a:avLst/>
              <a:gdLst/>
              <a:ahLst/>
              <a:cxnLst/>
              <a:rect l="l" t="t" r="r" b="b"/>
              <a:pathLst>
                <a:path w="1729739">
                  <a:moveTo>
                    <a:pt x="0" y="0"/>
                  </a:moveTo>
                  <a:lnTo>
                    <a:pt x="1729320" y="0"/>
                  </a:lnTo>
                </a:path>
              </a:pathLst>
            </a:custGeom>
            <a:ln w="9525">
              <a:solidFill>
                <a:srgbClr val="231F20"/>
              </a:solidFill>
            </a:ln>
          </p:spPr>
          <p:txBody>
            <a:bodyPr wrap="square" lIns="0" tIns="0" rIns="0" bIns="0" rtlCol="0"/>
            <a:lstStyle/>
            <a:p>
              <a:endParaRPr/>
            </a:p>
          </p:txBody>
        </p:sp>
      </p:grpSp>
      <p:sp>
        <p:nvSpPr>
          <p:cNvPr id="3" name="Rectangle 2"/>
          <p:cNvSpPr/>
          <p:nvPr/>
        </p:nvSpPr>
        <p:spPr>
          <a:xfrm>
            <a:off x="477694" y="6243317"/>
            <a:ext cx="6731180" cy="18328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Text Placeholder 11">
            <a:extLst>
              <a:ext uri="{FF2B5EF4-FFF2-40B4-BE49-F238E27FC236}">
                <a16:creationId xmlns:a16="http://schemas.microsoft.com/office/drawing/2014/main" id="{2278126A-EC36-AE8E-E14D-969DF5C26E76}"/>
              </a:ext>
            </a:extLst>
          </p:cNvPr>
          <p:cNvSpPr txBox="1">
            <a:spLocks/>
          </p:cNvSpPr>
          <p:nvPr/>
        </p:nvSpPr>
        <p:spPr>
          <a:xfrm>
            <a:off x="4387850" y="7475648"/>
            <a:ext cx="2450986" cy="1255469"/>
          </a:xfrm>
          <a:prstGeom prst="rect">
            <a:avLst/>
          </a:prstGeom>
        </p:spPr>
        <p:txBody>
          <a:bodyPr vert="horz" lIns="91440" tIns="45720" rIns="91440" bIns="45720" rtlCol="0">
            <a:normAutofit/>
          </a:bodyPr>
          <a:lstStyle>
            <a:lvl1pPr marL="0" indent="0" algn="l" defTabSz="868449" rtl="0" eaLnBrk="1" latinLnBrk="0" hangingPunct="1">
              <a:lnSpc>
                <a:spcPct val="90000"/>
              </a:lnSpc>
              <a:spcBef>
                <a:spcPts val="950"/>
              </a:spcBef>
              <a:buFont typeface="Arial" panose="020B0604020202020204" pitchFamily="34" charset="0"/>
              <a:buNone/>
              <a:defRPr sz="1072" b="1" kern="1200">
                <a:solidFill>
                  <a:srgbClr val="336699"/>
                </a:solidFill>
                <a:latin typeface="+mn-lt"/>
                <a:ea typeface="+mn-ea"/>
                <a:cs typeface="+mn-cs"/>
              </a:defRPr>
            </a:lvl1pPr>
            <a:lvl2pPr marL="651337" indent="-217112" algn="l" defTabSz="868449" rtl="0" eaLnBrk="1" latinLnBrk="0" hangingPunct="1">
              <a:lnSpc>
                <a:spcPct val="90000"/>
              </a:lnSpc>
              <a:spcBef>
                <a:spcPts val="475"/>
              </a:spcBef>
              <a:buFont typeface="Arial" panose="020B0604020202020204" pitchFamily="34" charset="0"/>
              <a:buChar char="•"/>
              <a:defRPr sz="2279" kern="1200">
                <a:solidFill>
                  <a:schemeClr val="tx1"/>
                </a:solidFill>
                <a:latin typeface="+mn-lt"/>
                <a:ea typeface="+mn-ea"/>
                <a:cs typeface="+mn-cs"/>
              </a:defRPr>
            </a:lvl2pPr>
            <a:lvl3pPr marL="1085561" indent="-217112" algn="l" defTabSz="868449" rtl="0" eaLnBrk="1" latinLnBrk="0" hangingPunct="1">
              <a:lnSpc>
                <a:spcPct val="90000"/>
              </a:lnSpc>
              <a:spcBef>
                <a:spcPts val="475"/>
              </a:spcBef>
              <a:buFont typeface="Arial" panose="020B0604020202020204" pitchFamily="34" charset="0"/>
              <a:buChar char="•"/>
              <a:defRPr sz="1899" kern="1200">
                <a:solidFill>
                  <a:schemeClr val="tx1"/>
                </a:solidFill>
                <a:latin typeface="+mn-lt"/>
                <a:ea typeface="+mn-ea"/>
                <a:cs typeface="+mn-cs"/>
              </a:defRPr>
            </a:lvl3pPr>
            <a:lvl4pPr marL="1519786"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4pPr>
            <a:lvl5pPr marL="1954011"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5pPr>
            <a:lvl6pPr marL="2388235"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6pPr>
            <a:lvl7pPr marL="2822460"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7pPr>
            <a:lvl8pPr marL="3256684"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8pPr>
            <a:lvl9pPr marL="3690909" indent="-217112" algn="l" defTabSz="868449" rtl="0" eaLnBrk="1" latinLnBrk="0" hangingPunct="1">
              <a:lnSpc>
                <a:spcPct val="90000"/>
              </a:lnSpc>
              <a:spcBef>
                <a:spcPts val="475"/>
              </a:spcBef>
              <a:buFont typeface="Arial" panose="020B0604020202020204" pitchFamily="34" charset="0"/>
              <a:buChar char="•"/>
              <a:defRPr sz="1710" kern="1200">
                <a:solidFill>
                  <a:schemeClr val="tx1"/>
                </a:solidFill>
                <a:latin typeface="+mn-lt"/>
                <a:ea typeface="+mn-ea"/>
                <a:cs typeface="+mn-cs"/>
              </a:defRPr>
            </a:lvl9pPr>
          </a:lstStyle>
          <a:p>
            <a:pPr marL="0" marR="0" lvl="0" indent="0" algn="just" defTabSz="868449" rtl="0" eaLnBrk="1" fontAlgn="auto" latinLnBrk="0" hangingPunct="1">
              <a:lnSpc>
                <a:spcPct val="90000"/>
              </a:lnSpc>
              <a:spcBef>
                <a:spcPts val="950"/>
              </a:spcBef>
              <a:spcAft>
                <a:spcPts val="0"/>
              </a:spcAft>
              <a:buClrTx/>
              <a:buSzTx/>
              <a:buFont typeface="Arial" panose="020B0604020202020204" pitchFamily="34" charset="0"/>
              <a:buNone/>
              <a:tabLst/>
              <a:defRPr/>
            </a:pPr>
            <a:endParaRPr kumimoji="0" lang="en-US" sz="1000" b="1" i="0" strike="noStrike" kern="1200" cap="none" spc="0" normalizeH="0" baseline="0" noProof="0" dirty="0">
              <a:ln>
                <a:noFill/>
              </a:ln>
              <a:solidFill>
                <a:schemeClr val="bg2"/>
              </a:solidFill>
              <a:effectLst/>
              <a:uLnTx/>
              <a:uFillTx/>
              <a:latin typeface="Calibri"/>
              <a:ea typeface="+mn-ea"/>
              <a:cs typeface="+mn-cs"/>
            </a:endParaRPr>
          </a:p>
        </p:txBody>
      </p:sp>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0793" y="408893"/>
            <a:ext cx="1654586" cy="657523"/>
          </a:xfrm>
          <a:prstGeom prst="rect">
            <a:avLst/>
          </a:prstGeom>
        </p:spPr>
      </p:pic>
      <p:sp>
        <p:nvSpPr>
          <p:cNvPr id="7" name="object 2">
            <a:extLst>
              <a:ext uri="{FF2B5EF4-FFF2-40B4-BE49-F238E27FC236}">
                <a16:creationId xmlns:a16="http://schemas.microsoft.com/office/drawing/2014/main" id="{466686E1-8351-DACE-7ADC-0B1E945003D2}"/>
              </a:ext>
            </a:extLst>
          </p:cNvPr>
          <p:cNvSpPr txBox="1"/>
          <p:nvPr/>
        </p:nvSpPr>
        <p:spPr>
          <a:xfrm>
            <a:off x="347622" y="1287709"/>
            <a:ext cx="6861252" cy="8285534"/>
          </a:xfrm>
          <a:prstGeom prst="rect">
            <a:avLst/>
          </a:prstGeom>
        </p:spPr>
        <p:txBody>
          <a:bodyPr vert="horz" wrap="square" lIns="36000" tIns="10160" rIns="36000" bIns="0" rtlCol="0">
            <a:noAutofit/>
          </a:bodyPr>
          <a:lstStyle/>
          <a:p>
            <a:pPr algn="just">
              <a:lnSpc>
                <a:spcPct val="107000"/>
              </a:lnSpc>
              <a:spcAft>
                <a:spcPts val="800"/>
              </a:spcAft>
            </a:pP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India’s current market environment, where valuation remains expensive, (MSCI India Index trading at 24.6x NTM P/E +2.4SD above 10y </a:t>
            </a:r>
            <a:r>
              <a:rPr lang="en-IN" sz="900" kern="100" dirty="0" err="1">
                <a:solidFill>
                  <a:srgbClr val="6D6E71"/>
                </a:solidFill>
                <a:effectLst/>
                <a:latin typeface="Arial" panose="020B0604020202020204" pitchFamily="34" charset="0"/>
                <a:ea typeface="Aptos" panose="020B0004020202020204" pitchFamily="34" charset="0"/>
                <a:cs typeface="Arial" panose="020B0604020202020204" pitchFamily="34" charset="0"/>
              </a:rPr>
              <a:t>avg</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finding opportunities with margin of safety has become true test of active fund management. MSCI India hit fresh highs last week, up ~25% in YTD24. While ~42% of MSCI India stocks are trading at 52Week high, about ~54% have also underperformed the index. Across sectors Consumer Discretionary and Industrials have been the key contributors of growth while Consumer staples and Materials has been the bottom performers. </a:t>
            </a:r>
          </a:p>
          <a:p>
            <a:pPr algn="just">
              <a:lnSpc>
                <a:spcPct val="107000"/>
              </a:lnSpc>
              <a:spcAft>
                <a:spcPts val="800"/>
              </a:spcAft>
            </a:pP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India's earnings trajectory @ 2030</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shows MSCI India profits projected to compound at ~12-14% CAGR over the next six years. This growth reflects India’s robust domestic economy, driven by over 6% growth in investments and consumption, even as global conditions moderate. </a:t>
            </a:r>
            <a:r>
              <a:rPr lang="en-IN" sz="900"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Domestic growth is increasingly vital for supporting India’s earnings</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a:t>
            </a:r>
          </a:p>
          <a:p>
            <a:pPr algn="just">
              <a:lnSpc>
                <a:spcPct val="107000"/>
              </a:lnSpc>
              <a:spcAft>
                <a:spcPts val="800"/>
              </a:spcAft>
            </a:pPr>
            <a:r>
              <a:rPr lang="en-IN" sz="900" b="1"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The profit pool is set to shift toward Investment Cyclicals</a:t>
            </a:r>
            <a:r>
              <a:rPr lang="en-IN" sz="900" b="1" kern="100" dirty="0">
                <a:solidFill>
                  <a:srgbClr val="6D6E71"/>
                </a:solidFill>
                <a:latin typeface="Arial" panose="020B0604020202020204" pitchFamily="34" charset="0"/>
                <a:ea typeface="Aptos" panose="020B0004020202020204" pitchFamily="34" charset="0"/>
                <a:cs typeface="Arial" panose="020B0604020202020204" pitchFamily="34" charset="0"/>
              </a:rPr>
              <a:t> </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encompassing Autos, Real Estate, Chemicals, and Industrials—projected to capture 25% of </a:t>
            </a:r>
            <a:r>
              <a:rPr lang="en-IN" sz="900" kern="100" dirty="0">
                <a:solidFill>
                  <a:srgbClr val="6D6E71"/>
                </a:solidFill>
                <a:latin typeface="Arial" panose="020B0604020202020204" pitchFamily="34" charset="0"/>
                <a:ea typeface="Aptos" panose="020B0004020202020204" pitchFamily="34" charset="0"/>
                <a:cs typeface="Arial" panose="020B0604020202020204" pitchFamily="34" charset="0"/>
              </a:rPr>
              <a:t>overall </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profits, making. This shift will come at the expense of declining Infotech and stagnant Financials. Key drivers include robust performance in autos, ongoing real estate recovery, and a potential boost in private capex supported by favourable supply-side conditions.</a:t>
            </a:r>
          </a:p>
          <a:p>
            <a:pPr algn="just">
              <a:lnSpc>
                <a:spcPct val="107000"/>
              </a:lnSpc>
              <a:spcAft>
                <a:spcPts val="800"/>
              </a:spcAft>
            </a:pP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Consumer Cyclicals are set for the highest growth</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with discretionary sectors like premium retail, new economy firms, and restaurants thriving on a rising consumer base. An investment upcycle will supercharge asset-heavy segments such as retail, restaurants, and hotels. </a:t>
            </a:r>
          </a:p>
          <a:p>
            <a:pPr algn="just">
              <a:lnSpc>
                <a:spcPct val="107000"/>
              </a:lnSpc>
              <a:spcAft>
                <a:spcPts val="800"/>
              </a:spcAft>
            </a:pPr>
            <a:r>
              <a:rPr lang="en-IN" sz="900" b="1"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The sustainability of MSCI India's higher valuation hinges on both demand and supply factors</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On the demand side, concerns include high household leverage, slowing retail credit growth, weak IT hiring, stagnant salary growth, and moderating government capex. On the supply side, larger companies are focused on market share protection, while mid-sized and small firms aim to reclaim lost ground, increasing competition and likely recalibrating valuation expectations. </a:t>
            </a: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Hence, more supply means lower multiples.</a:t>
            </a:r>
            <a:endPar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Despite ongoing demand concerns, key factors are </a:t>
            </a:r>
            <a:r>
              <a:rPr lang="en-IN" sz="900" kern="100" dirty="0">
                <a:solidFill>
                  <a:srgbClr val="6D6E71"/>
                </a:solidFill>
                <a:latin typeface="Arial" panose="020B0604020202020204" pitchFamily="34" charset="0"/>
                <a:ea typeface="Aptos" panose="020B0004020202020204" pitchFamily="34" charset="0"/>
                <a:cs typeface="Arial" panose="020B0604020202020204" pitchFamily="34" charset="0"/>
              </a:rPr>
              <a:t>impacting</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the macro environment are </a:t>
            </a:r>
            <a:r>
              <a:rPr lang="en-IN" sz="900" kern="100" dirty="0">
                <a:solidFill>
                  <a:srgbClr val="6D6E71"/>
                </a:solidFill>
                <a:latin typeface="Arial" panose="020B0604020202020204" pitchFamily="34" charset="0"/>
                <a:ea typeface="Aptos" panose="020B0004020202020204" pitchFamily="34" charset="0"/>
                <a:cs typeface="Arial" panose="020B0604020202020204" pitchFamily="34" charset="0"/>
              </a:rPr>
              <a:t>i</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mproved liquidity from a stronger balance of payments and stabilizing credit growth, alongside rising deposit growth, are crucial. Recovery in agriculture, soft commodity prices, and a strong pipeline of private sector capex further support resilience. Additionally, buoyant equity markets are boosting capital gains and transaction tax collections (</a:t>
            </a:r>
            <a:r>
              <a:rPr lang="en-IN" sz="900" i="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please see chart of the month).</a:t>
            </a:r>
            <a:endPar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IN" sz="900" b="1"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With valuation multiples trading at elevated levels, earnings delivery is critical for further returns.</a:t>
            </a:r>
            <a:r>
              <a:rPr lang="en-IN" sz="900"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a:t>
            </a:r>
            <a:endPar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endParaRPr>
          </a:p>
          <a:p>
            <a:pPr algn="just">
              <a:lnSpc>
                <a:spcPct val="107000"/>
              </a:lnSpc>
              <a:spcAft>
                <a:spcPts val="800"/>
              </a:spcAft>
            </a:pP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Earnings have been the main driver of India’s strong equity returns</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making earnings performance crucial as valuation multiples remain elevated. </a:t>
            </a: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Over the past decade, Indian equities have significantly outperformed regional markets,</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MSCI India ~+9% USD returns compared to just ~0-2% from MSCI EM and MXASJ indices (</a:t>
            </a:r>
            <a:r>
              <a:rPr lang="en-IN" sz="900" i="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please see chart of the month</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a:t>
            </a:r>
            <a:r>
              <a:rPr lang="en-IN" sz="900" b="1" u="sng" kern="100" dirty="0">
                <a:solidFill>
                  <a:srgbClr val="6D6E71"/>
                </a:solidFill>
                <a:latin typeface="Arial" panose="020B0604020202020204" pitchFamily="34" charset="0"/>
                <a:ea typeface="Aptos" panose="020B0004020202020204" pitchFamily="34" charset="0"/>
                <a:cs typeface="Arial" panose="020B0604020202020204" pitchFamily="34" charset="0"/>
              </a:rPr>
              <a:t>E</a:t>
            </a:r>
            <a:r>
              <a:rPr lang="en-IN" sz="900" b="1" u="sng"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arnings have contributed about ~90% of price returns,</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following a stabilization after a decade-long decline from 2012 to 2020. Domestic sectors have driven the recovery, achieving double-digit growth in the last five years. The profit share of these sectors has increased, particularly in Financials and Investment Cyclicals. Over the past two years, Financials, Commodity Cyclicals, and Investment Cyclicals have dominated profit shares.</a:t>
            </a:r>
          </a:p>
          <a:p>
            <a:pPr algn="just">
              <a:lnSpc>
                <a:spcPct val="107000"/>
              </a:lnSpc>
              <a:spcAft>
                <a:spcPts val="800"/>
              </a:spcAft>
            </a:pP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We expect India’s GDP growth to remain robust, with a projected rate of ~6.8% from CY24E to CY30E, making it one of the </a:t>
            </a: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fastest-growing economies globally.</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This growth will be driven by strong domestic demand, particularly in </a:t>
            </a:r>
            <a:r>
              <a:rPr lang="en-IN" sz="900" b="1"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investment and consumption</a:t>
            </a:r>
            <a:r>
              <a:rPr lang="en-IN" sz="900" kern="100" dirty="0">
                <a:solidFill>
                  <a:srgbClr val="6D6E71"/>
                </a:solidFill>
                <a:effectLst/>
                <a:latin typeface="Arial" panose="020B0604020202020204" pitchFamily="34" charset="0"/>
                <a:ea typeface="Aptos" panose="020B0004020202020204" pitchFamily="34" charset="0"/>
                <a:cs typeface="Arial" panose="020B0604020202020204" pitchFamily="34" charset="0"/>
              </a:rPr>
              <a:t>. The high-end consumer market is expanding, rural demand is recovering, and the real estate sector is rebounding. Additionally, favourable supply-side conditions suggest potential for increased private investment.</a:t>
            </a:r>
          </a:p>
        </p:txBody>
      </p:sp>
      <p:sp>
        <p:nvSpPr>
          <p:cNvPr id="8" name="Rectangle 7">
            <a:extLst>
              <a:ext uri="{FF2B5EF4-FFF2-40B4-BE49-F238E27FC236}">
                <a16:creationId xmlns:a16="http://schemas.microsoft.com/office/drawing/2014/main" id="{A3A331A7-C6AF-621C-A785-5E156A20C8EF}"/>
              </a:ext>
            </a:extLst>
          </p:cNvPr>
          <p:cNvSpPr/>
          <p:nvPr/>
        </p:nvSpPr>
        <p:spPr>
          <a:xfrm>
            <a:off x="273049" y="7376588"/>
            <a:ext cx="7010402" cy="2185214"/>
          </a:xfrm>
          <a:prstGeom prst="rect">
            <a:avLst/>
          </a:prstGeom>
          <a:solidFill>
            <a:sysClr val="window" lastClr="FFFFFF">
              <a:lumMod val="95000"/>
            </a:sysClr>
          </a:solidFill>
          <a:ln w="12700" cap="flat" cmpd="sng" algn="ctr">
            <a:noFill/>
            <a:prstDash val="solid"/>
            <a:miter lim="800000"/>
          </a:ln>
          <a:effectLst/>
        </p:spPr>
        <p:txBody>
          <a:bodyPr tIns="91440" bIns="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800" b="1" i="0" u="sng" strike="noStrike" kern="0" cap="none" spc="0" normalizeH="0" baseline="0" noProof="0" dirty="0">
              <a:ln>
                <a:noFill/>
              </a:ln>
              <a:solidFill>
                <a:prstClr val="white"/>
              </a:solidFill>
              <a:effectLst/>
              <a:uLnTx/>
              <a:uFillTx/>
              <a:latin typeface="Arial" panose="020B0604020202020204" pitchFamily="34" charset="0"/>
              <a:ea typeface="Lato" panose="020F0502020204030203" pitchFamily="34" charset="0"/>
              <a:cs typeface="Arial" panose="020B0604020202020204" pitchFamily="34" charset="0"/>
            </a:endParaRPr>
          </a:p>
        </p:txBody>
      </p:sp>
      <p:graphicFrame>
        <p:nvGraphicFramePr>
          <p:cNvPr id="11" name="Chart 10">
            <a:extLst>
              <a:ext uri="{FF2B5EF4-FFF2-40B4-BE49-F238E27FC236}">
                <a16:creationId xmlns:a16="http://schemas.microsoft.com/office/drawing/2014/main" id="{6485B3C9-5AFE-5AEF-B1EF-E56FF8EC8E9B}"/>
              </a:ext>
            </a:extLst>
          </p:cNvPr>
          <p:cNvGraphicFramePr>
            <a:graphicFrameLocks/>
          </p:cNvGraphicFramePr>
          <p:nvPr>
            <p:extLst>
              <p:ext uri="{D42A27DB-BD31-4B8C-83A1-F6EECF244321}">
                <p14:modId xmlns:p14="http://schemas.microsoft.com/office/powerpoint/2010/main" val="2428709192"/>
              </p:ext>
            </p:extLst>
          </p:nvPr>
        </p:nvGraphicFramePr>
        <p:xfrm>
          <a:off x="273049" y="7407511"/>
          <a:ext cx="3433166" cy="2124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DEC64E16-AF39-7D05-C433-8D8EE57FA9E9}"/>
              </a:ext>
            </a:extLst>
          </p:cNvPr>
          <p:cNvGraphicFramePr>
            <a:graphicFrameLocks/>
          </p:cNvGraphicFramePr>
          <p:nvPr>
            <p:extLst>
              <p:ext uri="{D42A27DB-BD31-4B8C-83A1-F6EECF244321}">
                <p14:modId xmlns:p14="http://schemas.microsoft.com/office/powerpoint/2010/main" val="849214157"/>
              </p:ext>
            </p:extLst>
          </p:nvPr>
        </p:nvGraphicFramePr>
        <p:xfrm>
          <a:off x="3713424" y="7407511"/>
          <a:ext cx="3625521" cy="2124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94712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417730" y="9906792"/>
            <a:ext cx="6543675" cy="248920"/>
          </a:xfrm>
          <a:prstGeom prst="rect">
            <a:avLst/>
          </a:prstGeom>
        </p:spPr>
        <p:txBody>
          <a:bodyPr vert="horz" wrap="square" lIns="0" tIns="33019" rIns="0" bIns="0" rtlCol="0">
            <a:spAutoFit/>
          </a:bodyPr>
          <a:lstStyle/>
          <a:p>
            <a:pPr marL="12700" marR="5080">
              <a:lnSpc>
                <a:spcPts val="800"/>
              </a:lnSpc>
              <a:spcBef>
                <a:spcPts val="259"/>
              </a:spcBef>
            </a:pPr>
            <a:r>
              <a:rPr sz="800" spc="-5" dirty="0">
                <a:solidFill>
                  <a:srgbClr val="414142"/>
                </a:solidFill>
                <a:latin typeface="Franklin Gothic Medium"/>
                <a:cs typeface="Franklin Gothic Medium"/>
              </a:rPr>
              <a:t>Disclaimer:</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Investments</a:t>
            </a:r>
            <a:r>
              <a:rPr sz="800" spc="3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a:t>
            </a:r>
            <a:r>
              <a:rPr sz="800" spc="3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funds</a:t>
            </a:r>
            <a:r>
              <a:rPr sz="800" spc="3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are</a:t>
            </a:r>
            <a:r>
              <a:rPr sz="800" spc="3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subject</a:t>
            </a:r>
            <a:r>
              <a:rPr sz="800" spc="30"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to</a:t>
            </a:r>
            <a:r>
              <a:rPr sz="800" spc="25" dirty="0">
                <a:solidFill>
                  <a:srgbClr val="414142"/>
                </a:solidFill>
                <a:latin typeface="Franklin Gothic Medium"/>
                <a:cs typeface="Franklin Gothic Medium"/>
              </a:rPr>
              <a:t> </a:t>
            </a:r>
            <a:r>
              <a:rPr sz="800" spc="-5" dirty="0">
                <a:solidFill>
                  <a:srgbClr val="414142"/>
                </a:solidFill>
                <a:latin typeface="Franklin Gothic Medium"/>
                <a:cs typeface="Franklin Gothic Medium"/>
              </a:rPr>
              <a:t>risk</a:t>
            </a:r>
            <a:r>
              <a:rPr sz="800" spc="3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Past</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performance</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is</a:t>
            </a:r>
            <a:r>
              <a:rPr sz="800" spc="25"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no</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guarantee</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of</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future</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returns</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The</a:t>
            </a:r>
            <a:r>
              <a:rPr sz="800" spc="20"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money</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invested</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a:t>
            </a:r>
            <a:r>
              <a:rPr sz="800" spc="25" dirty="0">
                <a:solidFill>
                  <a:srgbClr val="414142"/>
                </a:solidFill>
                <a:latin typeface="Franklin Gothic Medium"/>
                <a:cs typeface="Franklin Gothic Medium"/>
              </a:rPr>
              <a:t> </a:t>
            </a:r>
            <a:r>
              <a:rPr sz="800" spc="-20" dirty="0">
                <a:solidFill>
                  <a:srgbClr val="414142"/>
                </a:solidFill>
                <a:latin typeface="Franklin Gothic Medium"/>
                <a:cs typeface="Franklin Gothic Medium"/>
              </a:rPr>
              <a:t>a</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fund</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can</a:t>
            </a:r>
            <a:r>
              <a:rPr sz="800" spc="2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increase</a:t>
            </a:r>
            <a:r>
              <a:rPr sz="800" spc="25"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and </a:t>
            </a:r>
            <a:r>
              <a:rPr sz="800" spc="-10" dirty="0">
                <a:solidFill>
                  <a:srgbClr val="414142"/>
                </a:solidFill>
                <a:latin typeface="Franklin Gothic Medium"/>
                <a:cs typeface="Franklin Gothic Medium"/>
              </a:rPr>
              <a:t> decrease</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a:t>
            </a:r>
            <a:r>
              <a:rPr sz="800" spc="4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value</a:t>
            </a:r>
            <a:r>
              <a:rPr sz="800" spc="20"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and</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there</a:t>
            </a:r>
            <a:r>
              <a:rPr sz="800" spc="20" dirty="0">
                <a:solidFill>
                  <a:srgbClr val="414142"/>
                </a:solidFill>
                <a:latin typeface="Franklin Gothic Medium"/>
                <a:cs typeface="Franklin Gothic Medium"/>
              </a:rPr>
              <a:t> </a:t>
            </a:r>
            <a:r>
              <a:rPr sz="800" spc="-5" dirty="0">
                <a:solidFill>
                  <a:srgbClr val="414142"/>
                </a:solidFill>
                <a:latin typeface="Franklin Gothic Medium"/>
                <a:cs typeface="Franklin Gothic Medium"/>
              </a:rPr>
              <a:t>is</a:t>
            </a:r>
            <a:r>
              <a:rPr sz="800" spc="20"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no</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guarantee</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that</a:t>
            </a:r>
            <a:r>
              <a:rPr sz="800" spc="25" dirty="0">
                <a:solidFill>
                  <a:srgbClr val="414142"/>
                </a:solidFill>
                <a:latin typeface="Franklin Gothic Medium"/>
                <a:cs typeface="Franklin Gothic Medium"/>
              </a:rPr>
              <a:t> </a:t>
            </a:r>
            <a:r>
              <a:rPr sz="800" spc="-15" dirty="0">
                <a:solidFill>
                  <a:srgbClr val="414142"/>
                </a:solidFill>
                <a:latin typeface="Franklin Gothic Medium"/>
                <a:cs typeface="Franklin Gothic Medium"/>
              </a:rPr>
              <a:t>you</a:t>
            </a:r>
            <a:r>
              <a:rPr sz="800" spc="20" dirty="0">
                <a:solidFill>
                  <a:srgbClr val="414142"/>
                </a:solidFill>
                <a:latin typeface="Franklin Gothic Medium"/>
                <a:cs typeface="Franklin Gothic Medium"/>
              </a:rPr>
              <a:t> </a:t>
            </a:r>
            <a:r>
              <a:rPr sz="800" spc="-5" dirty="0">
                <a:solidFill>
                  <a:srgbClr val="414142"/>
                </a:solidFill>
                <a:latin typeface="Franklin Gothic Medium"/>
                <a:cs typeface="Franklin Gothic Medium"/>
              </a:rPr>
              <a:t>will</a:t>
            </a:r>
            <a:r>
              <a:rPr sz="800" spc="2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get</a:t>
            </a:r>
            <a:r>
              <a:rPr sz="800" spc="1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back</a:t>
            </a:r>
            <a:r>
              <a:rPr sz="800" spc="10"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the</a:t>
            </a:r>
            <a:r>
              <a:rPr sz="800" spc="10" dirty="0">
                <a:solidFill>
                  <a:srgbClr val="414142"/>
                </a:solidFill>
                <a:latin typeface="Franklin Gothic Medium"/>
                <a:cs typeface="Franklin Gothic Medium"/>
              </a:rPr>
              <a:t> </a:t>
            </a:r>
            <a:r>
              <a:rPr sz="800" spc="-5" dirty="0">
                <a:solidFill>
                  <a:srgbClr val="414142"/>
                </a:solidFill>
                <a:latin typeface="Franklin Gothic Medium"/>
                <a:cs typeface="Franklin Gothic Medium"/>
              </a:rPr>
              <a:t>full</a:t>
            </a:r>
            <a:r>
              <a:rPr sz="800" spc="1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amount</a:t>
            </a:r>
            <a:r>
              <a:rPr sz="800" spc="15" dirty="0">
                <a:solidFill>
                  <a:srgbClr val="414142"/>
                </a:solidFill>
                <a:latin typeface="Franklin Gothic Medium"/>
                <a:cs typeface="Franklin Gothic Medium"/>
              </a:rPr>
              <a:t> </a:t>
            </a:r>
            <a:r>
              <a:rPr sz="800" spc="-10" dirty="0">
                <a:solidFill>
                  <a:srgbClr val="414142"/>
                </a:solidFill>
                <a:latin typeface="Franklin Gothic Medium"/>
                <a:cs typeface="Franklin Gothic Medium"/>
              </a:rPr>
              <a:t>invested</a:t>
            </a:r>
            <a:endParaRPr sz="800" dirty="0">
              <a:latin typeface="Franklin Gothic Medium"/>
              <a:cs typeface="Franklin Gothic Medium"/>
            </a:endParaRPr>
          </a:p>
        </p:txBody>
      </p:sp>
      <p:sp>
        <p:nvSpPr>
          <p:cNvPr id="8" name="object 8"/>
          <p:cNvSpPr txBox="1"/>
          <p:nvPr/>
        </p:nvSpPr>
        <p:spPr>
          <a:xfrm>
            <a:off x="446399" y="4170117"/>
            <a:ext cx="6725968" cy="5750677"/>
          </a:xfrm>
          <a:prstGeom prst="rect">
            <a:avLst/>
          </a:prstGeom>
        </p:spPr>
        <p:txBody>
          <a:bodyPr vert="horz" wrap="square" lIns="0" tIns="12065" rIns="0" bIns="0" rtlCol="0">
            <a:spAutoFit/>
          </a:bodyPr>
          <a:lstStyle/>
          <a:p>
            <a:pPr marL="12700" marR="24130" algn="just">
              <a:lnSpc>
                <a:spcPct val="104200"/>
              </a:lnSpc>
            </a:pPr>
            <a:r>
              <a:rPr lang="en-US" sz="750" spc="-20" dirty="0">
                <a:solidFill>
                  <a:srgbClr val="595A5C"/>
                </a:solidFill>
                <a:latin typeface="Franklin Gothic Book"/>
                <a:cs typeface="Franklin Gothic Book"/>
              </a:rPr>
              <a:t>In this material DSP Global Funds ICAV (the “Fund”) has used information that is publicly available, including information developed in-house. Information gathered and used in this material is believed to be from reliable sources. The Fund however does not warrant the completeness of any information. The data/statistics are given to explain general market trends in the securities market, it should not be construed as any research report/research recommendation. We have included statements opinions recommendations in this document, which contain words, or phrases such as “will”, “expect”, “should”, “believe” and similar expressions or variations of such expressions that are “forward-looking statements”. Actual results may differ materially from those suggested by the forward-looking statements due to risk or uncertainties associated with our expectations with respect to, but not limited to, exposure to market risks, general economic and political conditions in India and other countries globally, which have an impact on the Fund and its investments, the monetary and interest policies of India, inflation, deflation, unanticipated turbulence in interest rates, foreign exchange rates, equity prices or other rates or prices, etc. The sector(s)/stock(s)/issuer(s) mentioned in this presentation do not constitute any research report/recommendation of the same and the Fund may or may not have any future position in these sector(s)/stock(s)/issuer(s). All figures and other data given in this document are as on September 30 2024 (unless otherwise specified) and the same may or may not be relevant in the future and the same should not be considered as a solicitation/recommendation/guarantee of future investments by the Fund or its affiliates.</a:t>
            </a:r>
          </a:p>
          <a:p>
            <a:pPr marL="12700" marR="24130" algn="just">
              <a:lnSpc>
                <a:spcPct val="104200"/>
              </a:lnSpc>
            </a:pPr>
            <a:r>
              <a:rPr lang="en-US" sz="750" spc="-20" dirty="0">
                <a:solidFill>
                  <a:srgbClr val="595A5C"/>
                </a:solidFill>
                <a:latin typeface="Franklin Gothic Book"/>
              </a:rPr>
              <a:t>The Fund is domiciled in Ireland. The prospectus and KIIDs for the Fund are available at DSP Global Funds ICAV, 5, George’s Dock, IFSC, Dublin 1, Ireland. The prospectus is available in English and the KIIDs are available in English and Swedish. Further, a summary of investors rights (in English language) is available on Link. The Fund has appointed KBA Consulting Management Limited as its Management Company. The Swiss representative is Carnegie Fund Services S.A., having its registered office at 11, rue du </a:t>
            </a:r>
            <a:r>
              <a:rPr lang="en-US" sz="750" spc="-20" dirty="0" err="1">
                <a:solidFill>
                  <a:srgbClr val="595A5C"/>
                </a:solidFill>
                <a:latin typeface="Franklin Gothic Book"/>
              </a:rPr>
              <a:t>Général</a:t>
            </a:r>
            <a:r>
              <a:rPr lang="en-US" sz="750" spc="-20" dirty="0">
                <a:solidFill>
                  <a:srgbClr val="595A5C"/>
                </a:solidFill>
                <a:latin typeface="Franklin Gothic Book"/>
              </a:rPr>
              <a:t>-Dufour, 1204 Geneva, Switzerland. The Swiss paying agent is Banque </a:t>
            </a:r>
            <a:r>
              <a:rPr lang="en-US" sz="750" spc="-20" dirty="0" err="1">
                <a:solidFill>
                  <a:srgbClr val="595A5C"/>
                </a:solidFill>
                <a:latin typeface="Franklin Gothic Book"/>
              </a:rPr>
              <a:t>Cantonale</a:t>
            </a:r>
            <a:r>
              <a:rPr lang="en-US" sz="750" spc="-20" dirty="0">
                <a:solidFill>
                  <a:srgbClr val="595A5C"/>
                </a:solidFill>
                <a:latin typeface="Franklin Gothic Book"/>
              </a:rPr>
              <a:t> de Genève, having its registered office at 17, </a:t>
            </a:r>
            <a:r>
              <a:rPr lang="en-US" sz="750" spc="-20" dirty="0" err="1">
                <a:solidFill>
                  <a:srgbClr val="595A5C"/>
                </a:solidFill>
                <a:latin typeface="Franklin Gothic Book"/>
              </a:rPr>
              <a:t>quai</a:t>
            </a:r>
            <a:r>
              <a:rPr lang="en-US" sz="750" spc="-20" dirty="0">
                <a:solidFill>
                  <a:srgbClr val="595A5C"/>
                </a:solidFill>
                <a:latin typeface="Franklin Gothic Book"/>
              </a:rPr>
              <a:t> de </a:t>
            </a:r>
            <a:r>
              <a:rPr lang="en-US" sz="750" spc="-20" dirty="0" err="1">
                <a:solidFill>
                  <a:srgbClr val="595A5C"/>
                </a:solidFill>
                <a:latin typeface="Franklin Gothic Book"/>
              </a:rPr>
              <a:t>l’Ile</a:t>
            </a:r>
            <a:r>
              <a:rPr lang="en-US" sz="750" spc="-20" dirty="0">
                <a:solidFill>
                  <a:srgbClr val="595A5C"/>
                </a:solidFill>
                <a:latin typeface="Franklin Gothic Book"/>
              </a:rPr>
              <a:t>, 1204 Geneva, Switzerland. The prospectus, KIIDs, instrument of incorporation and annual and semi-annual report can be obtained from the Swiss representative, with respect to the Fund’s shares that are distributed in Switzerland. The distribution of this material in certain jurisdictions may be restricted or subject to registration requirements and, accordingly, persons who come into possession of this material in such jurisdictions are required to inform themselves about, and to observe any such restrictions.</a:t>
            </a:r>
          </a:p>
          <a:p>
            <a:pPr marL="12700" algn="just">
              <a:lnSpc>
                <a:spcPts val="900"/>
              </a:lnSpc>
            </a:pPr>
            <a:r>
              <a:rPr lang="en-US" sz="750" spc="-15" dirty="0">
                <a:solidFill>
                  <a:srgbClr val="595A5C"/>
                </a:solidFill>
                <a:latin typeface="Franklin Gothic Book"/>
                <a:cs typeface="Franklin Gothic Book"/>
              </a:rPr>
              <a:t>The S&amp;P BSE 100, S&amp;P BSE 200, S&amp;P BSE Small Cap, S&amp;P BSE Teck S&amp;P, BSE Metals, S&amp;P BSE Oil and Gas, S&amp;P BSE Healthcare S&amp;P BSE SENSEX are product of Asia Index Private Limited, which is a joint venture of S&amp;P Dow Jones Indices LLC or its affiliates (“SPDJI”) and BSE, and has been licensed for use by DSP Asset Managers Pvt Ltd. Standard Poor’s® and S&amp;P® are registered trademarks of Standard Poor’s Financial Services LLC (“S&amp;P”); BSE® is a registered trademark of BSE Limited (“BSE”); and Dow Jones® is a registered trademark of Dow Jones Trademark Holdings LLC (“Dow Jones”) © Asia Index Private Limited 2014. All rights reserved. Large-caps are defined as top 100 stocks on market capitalization, mid-caps as 101-250 small caps as 251 and above as per the Indian regulator i.e., Securities and Exchange Board of India.</a:t>
            </a:r>
          </a:p>
          <a:p>
            <a:pPr marL="12700" algn="just">
              <a:lnSpc>
                <a:spcPts val="900"/>
              </a:lnSpc>
            </a:pPr>
            <a:r>
              <a:rPr lang="en-US" sz="750" spc="-15" dirty="0">
                <a:solidFill>
                  <a:srgbClr val="595A5C"/>
                </a:solidFill>
                <a:latin typeface="Franklin Gothic Book"/>
                <a:cs typeface="Franklin Gothic Book"/>
              </a:rPr>
              <a:t>Within the European Economic Area (“EEA”), and the United Kingdom, this document is intended for professional clients only, as that term is defined in Directive (EU) 2014/65 (“MiFID II”) and section 3.5.2 of the Conduct of Business Sourcebook of the Financial Conduct Authority Handbook, respectively. Within Switzerland, it is intended only for qualified investors, as that term is defined in the Collective Investment Schemes Act of 23 June 2006, as amended from time to time.</a:t>
            </a:r>
          </a:p>
          <a:p>
            <a:pPr marL="12700" algn="just">
              <a:lnSpc>
                <a:spcPts val="300"/>
              </a:lnSpc>
            </a:pPr>
            <a:endParaRPr lang="en-US" sz="750" spc="-15" dirty="0">
              <a:solidFill>
                <a:srgbClr val="595A5C"/>
              </a:solidFill>
              <a:latin typeface="Franklin Gothic Book"/>
              <a:cs typeface="Franklin Gothic Book"/>
            </a:endParaRPr>
          </a:p>
          <a:p>
            <a:pPr marL="12700" algn="just">
              <a:lnSpc>
                <a:spcPts val="900"/>
              </a:lnSpc>
            </a:pPr>
            <a:r>
              <a:rPr lang="en-US" sz="750" spc="-15" dirty="0">
                <a:solidFill>
                  <a:srgbClr val="595A5C"/>
                </a:solidFill>
                <a:latin typeface="Franklin Gothic Book"/>
                <a:cs typeface="Franklin Gothic Book"/>
              </a:rPr>
              <a:t>None of the information contained in this document is intended to be published or made available in any jurisdiction where to do so would result in the breach of any applicable law or regulation in that jurisdiction. Under no circumstances should any information contained herein be considered as distribution or offering of shares in the Fund referred to in this document in any jurisdiction in which it would be unlawful to do so without registering the Fund or complying with other legal requirements. In any such jurisdiction, a recipient of this document or any accompanying material may not treat either as an invitation to subscribe for shares, nor should that recipient submit a subscription request. </a:t>
            </a:r>
          </a:p>
          <a:p>
            <a:pPr marL="12700" algn="just">
              <a:lnSpc>
                <a:spcPts val="900"/>
              </a:lnSpc>
            </a:pPr>
            <a:r>
              <a:rPr lang="en-US" sz="750" spc="-15" dirty="0">
                <a:solidFill>
                  <a:srgbClr val="595A5C"/>
                </a:solidFill>
                <a:latin typeface="Franklin Gothic Book"/>
                <a:cs typeface="Franklin Gothic Book"/>
              </a:rPr>
              <a:t>Within the European Economic Area (“EEA”), and the United Kingdom, this document is intended for professional clients only, as that term is defined in Directive (EU) 2014/65 (“MiFID II”) and section 3.5.2 of the Conduct of Business Sourcebook of the Financial Conduct Authority Handbook, respectively. Within Switzerland, it is intended only for qualified investors, as that term is defined in the Collective Investment Schemes Act of 23 June 2006, as amended from time to time.</a:t>
            </a:r>
          </a:p>
          <a:p>
            <a:pPr marL="12700" algn="just">
              <a:lnSpc>
                <a:spcPts val="300"/>
              </a:lnSpc>
            </a:pPr>
            <a:endParaRPr lang="en-US" sz="750" spc="-15" dirty="0">
              <a:solidFill>
                <a:srgbClr val="595A5C"/>
              </a:solidFill>
              <a:latin typeface="Franklin Gothic Book"/>
              <a:cs typeface="Franklin Gothic Book"/>
            </a:endParaRPr>
          </a:p>
          <a:p>
            <a:pPr marL="12700" algn="just">
              <a:lnSpc>
                <a:spcPts val="900"/>
              </a:lnSpc>
            </a:pPr>
            <a:r>
              <a:rPr lang="en-US" sz="750" spc="-15" dirty="0">
                <a:solidFill>
                  <a:srgbClr val="595A5C"/>
                </a:solidFill>
                <a:latin typeface="Franklin Gothic Book"/>
                <a:cs typeface="Franklin Gothic Book"/>
              </a:rPr>
              <a:t>None of the information contained in this document is intended to be published or made available in any jurisdiction where to do so would result in the breach of any applicable law or regulation in that jurisdiction. Under no circumstances should any information contained herein be considered as distribution or offering of shares in the Fund referred to in this document in any jurisdiction in which it would be unlawful to do so without registering the Fund or complying with other legal requirements. In any such jurisdiction, a recipient of this document or any accompanying material may not treat either as an invitation to subscribe for shares, nor should that recipient submit a subscription request. </a:t>
            </a:r>
          </a:p>
          <a:p>
            <a:pPr marL="12700" algn="just">
              <a:lnSpc>
                <a:spcPts val="900"/>
              </a:lnSpc>
            </a:pPr>
            <a:r>
              <a:rPr lang="en-US" sz="750" spc="-15" dirty="0">
                <a:solidFill>
                  <a:srgbClr val="595A5C"/>
                </a:solidFill>
                <a:latin typeface="Franklin Gothic Book" panose="020B0503020102020204" pitchFamily="34" charset="0"/>
                <a:cs typeface="Franklin Gothic Book"/>
              </a:rPr>
              <a:t>Notwithstanding the above, should an investor contact the fund manager, or any of its agents on its own exclusive initiative, with the intention to subscribe for shares in the Fund, the fund manager provide all necessary information about the Fund and consider such subscription request, it being understood, however, that no other information shall be provided outside of the scope of the investor’s original request. Where doing so would result in the breach of any applicable law or regulation in a given jurisdiction, the is entitled to refuse to provide information in response to such a request. Prospective investors should inform themselves as to the legal requirements and tax consequences within the countries of their citizenship, residence, domicile and place of business with respect to the acquisition, holding or disposal of shares, and any foreign exchange restrictions that may be relevant thereto.</a:t>
            </a:r>
          </a:p>
          <a:p>
            <a:pPr marL="12700" algn="just">
              <a:lnSpc>
                <a:spcPts val="300"/>
              </a:lnSpc>
            </a:pPr>
            <a:endParaRPr lang="en-US" sz="750" spc="-15" dirty="0">
              <a:solidFill>
                <a:srgbClr val="595A5C"/>
              </a:solidFill>
              <a:latin typeface="Franklin Gothic Book" panose="020B0503020102020204" pitchFamily="34" charset="0"/>
              <a:cs typeface="Franklin Gothic Book"/>
            </a:endParaRPr>
          </a:p>
          <a:p>
            <a:pPr marL="12700" algn="just">
              <a:lnSpc>
                <a:spcPts val="900"/>
              </a:lnSpc>
            </a:pPr>
            <a:r>
              <a:rPr lang="en-US" sz="750" spc="-15" dirty="0">
                <a:solidFill>
                  <a:srgbClr val="595A5C"/>
                </a:solidFill>
                <a:latin typeface="Franklin Gothic Book" panose="020B0503020102020204" pitchFamily="34" charset="0"/>
                <a:cs typeface="Franklin Gothic Book"/>
              </a:rPr>
              <a:t>This document is confidential and is intended solely for the use of the person or persons to whom it is given or sent and may not be reproduced, copied or given, in whole or in part, to any other person. The information is expressed at its date. Investors should note that the Management Company may, in accordance with Article 93a of Directive 2009/65/EC (the UCITS Directive), decide at any time to terminate the arrangements made for the marketing of the Fund in any country where it has been notified for marketing.</a:t>
            </a:r>
          </a:p>
          <a:p>
            <a:pPr marL="12700" algn="ctr">
              <a:lnSpc>
                <a:spcPts val="900"/>
              </a:lnSpc>
            </a:pPr>
            <a:r>
              <a:rPr lang="en-US" sz="750" b="1" spc="40" dirty="0">
                <a:solidFill>
                  <a:srgbClr val="595A5C"/>
                </a:solidFill>
                <a:latin typeface="Franklin Gothic Book" panose="020B0503020102020204" pitchFamily="34" charset="0"/>
                <a:cs typeface="Franklin Gothic Book"/>
              </a:rPr>
              <a:t>Please note that the factsheet is strictly for consumption by professional investors only</a:t>
            </a:r>
          </a:p>
        </p:txBody>
      </p:sp>
      <p:sp>
        <p:nvSpPr>
          <p:cNvPr id="9" name="object 9"/>
          <p:cNvSpPr txBox="1"/>
          <p:nvPr/>
        </p:nvSpPr>
        <p:spPr>
          <a:xfrm>
            <a:off x="443271" y="3892138"/>
            <a:ext cx="1219200" cy="254000"/>
          </a:xfrm>
          <a:prstGeom prst="rect">
            <a:avLst/>
          </a:prstGeom>
        </p:spPr>
        <p:txBody>
          <a:bodyPr vert="horz" wrap="square" lIns="0" tIns="12700" rIns="0" bIns="0" rtlCol="0">
            <a:spAutoFit/>
          </a:bodyPr>
          <a:lstStyle/>
          <a:p>
            <a:pPr marL="12700">
              <a:lnSpc>
                <a:spcPct val="100000"/>
              </a:lnSpc>
              <a:spcBef>
                <a:spcPts val="100"/>
              </a:spcBef>
            </a:pPr>
            <a:r>
              <a:rPr sz="1500" spc="35" dirty="0">
                <a:solidFill>
                  <a:srgbClr val="221E1F"/>
                </a:solidFill>
                <a:latin typeface="Franklin Gothic Medium"/>
                <a:cs typeface="Franklin Gothic Medium"/>
              </a:rPr>
              <a:t>DISCLAIMERS</a:t>
            </a:r>
            <a:endParaRPr sz="1500" dirty="0">
              <a:latin typeface="Franklin Gothic Medium"/>
              <a:cs typeface="Franklin Gothic Medium"/>
            </a:endParaRPr>
          </a:p>
        </p:txBody>
      </p:sp>
      <p:sp>
        <p:nvSpPr>
          <p:cNvPr id="10" name="object 10"/>
          <p:cNvSpPr txBox="1"/>
          <p:nvPr/>
        </p:nvSpPr>
        <p:spPr>
          <a:xfrm>
            <a:off x="393340" y="1089448"/>
            <a:ext cx="3550920" cy="254000"/>
          </a:xfrm>
          <a:prstGeom prst="rect">
            <a:avLst/>
          </a:prstGeom>
        </p:spPr>
        <p:txBody>
          <a:bodyPr vert="horz" wrap="square" lIns="0" tIns="12700" rIns="0" bIns="0" rtlCol="0">
            <a:spAutoFit/>
          </a:bodyPr>
          <a:lstStyle/>
          <a:p>
            <a:pPr marL="12700">
              <a:lnSpc>
                <a:spcPct val="100000"/>
              </a:lnSpc>
              <a:spcBef>
                <a:spcPts val="100"/>
              </a:spcBef>
            </a:pPr>
            <a:r>
              <a:rPr sz="1500" spc="20" dirty="0">
                <a:solidFill>
                  <a:srgbClr val="221E1F"/>
                </a:solidFill>
                <a:latin typeface="Franklin Gothic Medium"/>
                <a:cs typeface="Franklin Gothic Medium"/>
              </a:rPr>
              <a:t>REGULATORY</a:t>
            </a:r>
            <a:r>
              <a:rPr sz="1500" spc="70" dirty="0">
                <a:solidFill>
                  <a:srgbClr val="221E1F"/>
                </a:solidFill>
                <a:latin typeface="Franklin Gothic Medium"/>
                <a:cs typeface="Franklin Gothic Medium"/>
              </a:rPr>
              <a:t> </a:t>
            </a:r>
            <a:r>
              <a:rPr sz="1500" spc="30" dirty="0">
                <a:solidFill>
                  <a:srgbClr val="221E1F"/>
                </a:solidFill>
                <a:latin typeface="Franklin Gothic Medium"/>
                <a:cs typeface="Franklin Gothic Medium"/>
              </a:rPr>
              <a:t>PERFORMANCE</a:t>
            </a:r>
            <a:r>
              <a:rPr sz="1500" spc="75" dirty="0">
                <a:solidFill>
                  <a:srgbClr val="221E1F"/>
                </a:solidFill>
                <a:latin typeface="Franklin Gothic Medium"/>
                <a:cs typeface="Franklin Gothic Medium"/>
              </a:rPr>
              <a:t> </a:t>
            </a:r>
            <a:r>
              <a:rPr sz="1500" spc="30" dirty="0">
                <a:solidFill>
                  <a:srgbClr val="221E1F"/>
                </a:solidFill>
                <a:latin typeface="Franklin Gothic Medium"/>
                <a:cs typeface="Franklin Gothic Medium"/>
              </a:rPr>
              <a:t>DEPICTION</a:t>
            </a:r>
            <a:endParaRPr sz="1500" dirty="0">
              <a:latin typeface="Franklin Gothic Medium"/>
              <a:cs typeface="Franklin Gothic Medium"/>
            </a:endParaRPr>
          </a:p>
        </p:txBody>
      </p:sp>
      <p:sp>
        <p:nvSpPr>
          <p:cNvPr id="11" name="object 11"/>
          <p:cNvSpPr/>
          <p:nvPr/>
        </p:nvSpPr>
        <p:spPr>
          <a:xfrm>
            <a:off x="4024671" y="1228800"/>
            <a:ext cx="3147695" cy="0"/>
          </a:xfrm>
          <a:custGeom>
            <a:avLst/>
            <a:gdLst/>
            <a:ahLst/>
            <a:cxnLst/>
            <a:rect l="l" t="t" r="r" b="b"/>
            <a:pathLst>
              <a:path w="3147695">
                <a:moveTo>
                  <a:pt x="0" y="0"/>
                </a:moveTo>
                <a:lnTo>
                  <a:pt x="3147479" y="0"/>
                </a:lnTo>
              </a:path>
            </a:pathLst>
          </a:custGeom>
          <a:ln w="9525">
            <a:solidFill>
              <a:srgbClr val="231F20"/>
            </a:solidFill>
          </a:ln>
        </p:spPr>
        <p:txBody>
          <a:bodyPr wrap="square" lIns="0" tIns="0" rIns="0" bIns="0" rtlCol="0"/>
          <a:lstStyle/>
          <a:p>
            <a:endParaRPr/>
          </a:p>
        </p:txBody>
      </p:sp>
      <p:sp>
        <p:nvSpPr>
          <p:cNvPr id="12" name="object 12"/>
          <p:cNvSpPr/>
          <p:nvPr/>
        </p:nvSpPr>
        <p:spPr>
          <a:xfrm>
            <a:off x="1745021" y="4045971"/>
            <a:ext cx="5351780" cy="0"/>
          </a:xfrm>
          <a:custGeom>
            <a:avLst/>
            <a:gdLst/>
            <a:ahLst/>
            <a:cxnLst/>
            <a:rect l="l" t="t" r="r" b="b"/>
            <a:pathLst>
              <a:path w="5351780">
                <a:moveTo>
                  <a:pt x="0" y="0"/>
                </a:moveTo>
                <a:lnTo>
                  <a:pt x="5351462" y="0"/>
                </a:lnTo>
              </a:path>
            </a:pathLst>
          </a:custGeom>
          <a:ln w="6350">
            <a:solidFill>
              <a:srgbClr val="231F20"/>
            </a:solidFill>
          </a:ln>
        </p:spPr>
        <p:txBody>
          <a:bodyPr wrap="square" lIns="0" tIns="0" rIns="0" bIns="0" rtlCol="0"/>
          <a:lstStyle/>
          <a:p>
            <a:endParaRPr/>
          </a:p>
        </p:txBody>
      </p:sp>
      <p:sp>
        <p:nvSpPr>
          <p:cNvPr id="19" name="object 9"/>
          <p:cNvSpPr txBox="1">
            <a:spLocks noGrp="1"/>
          </p:cNvSpPr>
          <p:nvPr>
            <p:ph type="title"/>
          </p:nvPr>
        </p:nvSpPr>
        <p:spPr>
          <a:xfrm>
            <a:off x="353646" y="347839"/>
            <a:ext cx="2987675" cy="363220"/>
          </a:xfrm>
          <a:prstGeom prst="rect">
            <a:avLst/>
          </a:prstGeom>
        </p:spPr>
        <p:txBody>
          <a:bodyPr vert="horz" wrap="square" lIns="0" tIns="13970" rIns="0" bIns="0" rtlCol="0">
            <a:spAutoFit/>
          </a:bodyPr>
          <a:lstStyle/>
          <a:p>
            <a:pPr marL="12700">
              <a:lnSpc>
                <a:spcPct val="100000"/>
              </a:lnSpc>
              <a:spcBef>
                <a:spcPts val="110"/>
              </a:spcBef>
            </a:pPr>
            <a:r>
              <a:rPr spc="5"/>
              <a:t>DSP</a:t>
            </a:r>
            <a:r>
              <a:rPr spc="-25"/>
              <a:t> </a:t>
            </a:r>
            <a:r>
              <a:rPr spc="5"/>
              <a:t>INDIA</a:t>
            </a:r>
            <a:r>
              <a:rPr spc="-20"/>
              <a:t> </a:t>
            </a:r>
            <a:r>
              <a:rPr spc="20"/>
              <a:t>EQUITY</a:t>
            </a:r>
            <a:r>
              <a:rPr spc="-20"/>
              <a:t> </a:t>
            </a:r>
            <a:r>
              <a:rPr spc="5"/>
              <a:t>FUND</a:t>
            </a:r>
          </a:p>
        </p:txBody>
      </p:sp>
      <p:grpSp>
        <p:nvGrpSpPr>
          <p:cNvPr id="2" name="Group 1"/>
          <p:cNvGrpSpPr/>
          <p:nvPr/>
        </p:nvGrpSpPr>
        <p:grpSpPr>
          <a:xfrm>
            <a:off x="393340" y="2335752"/>
            <a:ext cx="6890109" cy="1511179"/>
            <a:chOff x="393340" y="2518973"/>
            <a:chExt cx="6890109" cy="1511179"/>
          </a:xfrm>
        </p:grpSpPr>
        <p:sp>
          <p:nvSpPr>
            <p:cNvPr id="18" name="object 10"/>
            <p:cNvSpPr txBox="1"/>
            <p:nvPr/>
          </p:nvSpPr>
          <p:spPr>
            <a:xfrm>
              <a:off x="393340" y="2518973"/>
              <a:ext cx="3550920" cy="243656"/>
            </a:xfrm>
            <a:prstGeom prst="rect">
              <a:avLst/>
            </a:prstGeom>
          </p:spPr>
          <p:txBody>
            <a:bodyPr vert="horz" wrap="square" lIns="0" tIns="12700" rIns="0" bIns="0" rtlCol="0">
              <a:spAutoFit/>
            </a:bodyPr>
            <a:lstStyle/>
            <a:p>
              <a:pPr marL="12700">
                <a:lnSpc>
                  <a:spcPct val="100000"/>
                </a:lnSpc>
                <a:spcBef>
                  <a:spcPts val="100"/>
                </a:spcBef>
              </a:pPr>
              <a:r>
                <a:rPr lang="en-GB" sz="1500" spc="20" dirty="0">
                  <a:solidFill>
                    <a:srgbClr val="221E1F"/>
                  </a:solidFill>
                  <a:latin typeface="Franklin Gothic Medium"/>
                  <a:cs typeface="Franklin Gothic Medium"/>
                </a:rPr>
                <a:t>POTENTIAL RISKS</a:t>
              </a:r>
              <a:endParaRPr sz="1500" dirty="0">
                <a:latin typeface="Franklin Gothic Medium"/>
                <a:cs typeface="Franklin Gothic Medium"/>
              </a:endParaRPr>
            </a:p>
          </p:txBody>
        </p:sp>
        <p:sp>
          <p:nvSpPr>
            <p:cNvPr id="20" name="object 11"/>
            <p:cNvSpPr/>
            <p:nvPr/>
          </p:nvSpPr>
          <p:spPr>
            <a:xfrm>
              <a:off x="2025651" y="2640486"/>
              <a:ext cx="5146716" cy="67743"/>
            </a:xfrm>
            <a:custGeom>
              <a:avLst/>
              <a:gdLst/>
              <a:ahLst/>
              <a:cxnLst/>
              <a:rect l="l" t="t" r="r" b="b"/>
              <a:pathLst>
                <a:path w="3147695">
                  <a:moveTo>
                    <a:pt x="0" y="0"/>
                  </a:moveTo>
                  <a:lnTo>
                    <a:pt x="3147479" y="0"/>
                  </a:lnTo>
                </a:path>
              </a:pathLst>
            </a:custGeom>
            <a:ln w="9525">
              <a:solidFill>
                <a:srgbClr val="231F20"/>
              </a:solidFill>
            </a:ln>
          </p:spPr>
          <p:txBody>
            <a:bodyPr wrap="square" lIns="0" tIns="0" rIns="0" bIns="0" rtlCol="0"/>
            <a:lstStyle/>
            <a:p>
              <a:endParaRPr/>
            </a:p>
          </p:txBody>
        </p:sp>
        <p:sp>
          <p:nvSpPr>
            <p:cNvPr id="21" name="object 61"/>
            <p:cNvSpPr txBox="1"/>
            <p:nvPr/>
          </p:nvSpPr>
          <p:spPr>
            <a:xfrm>
              <a:off x="451434" y="2786222"/>
              <a:ext cx="6832015" cy="1243930"/>
            </a:xfrm>
            <a:prstGeom prst="rect">
              <a:avLst/>
            </a:prstGeom>
          </p:spPr>
          <p:txBody>
            <a:bodyPr vert="horz" wrap="square" lIns="0" tIns="12700" rIns="0" bIns="0" rtlCol="0">
              <a:spAutoFit/>
            </a:bodyPr>
            <a:lstStyle/>
            <a:p>
              <a:pPr marL="12700" marR="5080">
                <a:lnSpc>
                  <a:spcPct val="100000"/>
                </a:lnSpc>
                <a:spcBef>
                  <a:spcPts val="100"/>
                </a:spcBef>
              </a:pPr>
              <a:r>
                <a:rPr lang="en-US" sz="800" spc="-15" dirty="0">
                  <a:latin typeface="Franklin Gothic Book"/>
                  <a:cs typeface="Franklin Gothic Book"/>
                </a:rPr>
                <a:t>The value of investment in the Fund may be affected by the following risks:</a:t>
              </a:r>
            </a:p>
            <a:p>
              <a:pPr marL="176213" marR="219710" indent="-163513">
                <a:lnSpc>
                  <a:spcPct val="100000"/>
                </a:lnSpc>
                <a:buAutoNum type="arabicPeriod"/>
              </a:pPr>
              <a:r>
                <a:rPr lang="en-US" sz="800" spc="-15" dirty="0">
                  <a:latin typeface="Franklin Gothic Book"/>
                  <a:cs typeface="Franklin Gothic Book"/>
                </a:rPr>
                <a:t>Market Risk: The Fund can invest in equities which may be affected by market risk (the risk of an investment losing its value due to changes in economic conditions). </a:t>
              </a:r>
            </a:p>
            <a:p>
              <a:pPr marL="176213" marR="55244" indent="-163513">
                <a:lnSpc>
                  <a:spcPct val="100000"/>
                </a:lnSpc>
                <a:buAutoNum type="arabicPeriod"/>
              </a:pPr>
              <a:r>
                <a:rPr lang="en-US" sz="800" spc="-15" dirty="0">
                  <a:latin typeface="Franklin Gothic Book"/>
                  <a:cs typeface="Franklin Gothic Book"/>
                </a:rPr>
                <a:t>Investment in India: The Fund will invest primarily in India. India is an emerging economy and investment carries with it often substantial risks.  </a:t>
              </a:r>
            </a:p>
            <a:p>
              <a:pPr marL="176213" indent="-163513">
                <a:lnSpc>
                  <a:spcPct val="100000"/>
                </a:lnSpc>
                <a:buAutoNum type="arabicPeriod"/>
              </a:pPr>
              <a:r>
                <a:rPr lang="en-US" sz="800" spc="-15" dirty="0">
                  <a:latin typeface="Franklin Gothic Book"/>
                  <a:cs typeface="Franklin Gothic Book"/>
                </a:rPr>
                <a:t>Derivative and Counterparty Risk: The Fund will enter into various financial contracts (derivatives) with other parties. There is a risk that the other party to a derivative will become insolvent or fail to make its payments which may result in the Fund and your investment suffering a loss. </a:t>
              </a:r>
            </a:p>
            <a:p>
              <a:pPr marL="176213" marR="384175" indent="-163513">
                <a:lnSpc>
                  <a:spcPct val="100000"/>
                </a:lnSpc>
                <a:buAutoNum type="arabicPeriod"/>
              </a:pPr>
              <a:r>
                <a:rPr lang="en-US" sz="800" spc="-15" dirty="0">
                  <a:latin typeface="Franklin Gothic Book"/>
                  <a:cs typeface="Franklin Gothic Book"/>
                </a:rPr>
                <a:t>Liquidity Risk: The Fund can be invested in financial instruments that may have low levels of liquidity. </a:t>
              </a:r>
            </a:p>
            <a:p>
              <a:pPr marL="176213" marR="384175" indent="-163513">
                <a:lnSpc>
                  <a:spcPct val="100000"/>
                </a:lnSpc>
                <a:buAutoNum type="arabicPeriod"/>
              </a:pPr>
              <a:r>
                <a:rPr lang="en-US" sz="800" spc="-15" dirty="0">
                  <a:latin typeface="Franklin Gothic Book"/>
                  <a:cs typeface="Franklin Gothic Book"/>
                </a:rPr>
                <a:t>Currency Risk: Changes in the exchange rate between the base currency of the Fund and the designated currency of unhedged share classes of the Fund expressed in a currency other than the base currency of the Fund may lead to depreciation in the value of the shares of that share class.  </a:t>
              </a:r>
              <a:endParaRPr sz="800" spc="-15" dirty="0">
                <a:latin typeface="Franklin Gothic Book"/>
                <a:cs typeface="Franklin Gothic Book"/>
              </a:endParaRPr>
            </a:p>
            <a:p>
              <a:pPr marL="12700" marR="220345">
                <a:lnSpc>
                  <a:spcPct val="100000"/>
                </a:lnSpc>
              </a:pPr>
              <a:r>
                <a:rPr lang="en-US" sz="800" spc="-15" dirty="0">
                  <a:latin typeface="Franklin Gothic Book"/>
                  <a:cs typeface="Franklin Gothic Book"/>
                </a:rPr>
                <a:t>For a complete overview of all risks attached to this Fund, refer to the section entitled “Risk Factors” in the Supplement and the Fund’s prospectus.” </a:t>
              </a:r>
              <a:endParaRPr sz="800" spc="-15" dirty="0">
                <a:latin typeface="Franklin Gothic Book"/>
                <a:cs typeface="Franklin Gothic Book"/>
              </a:endParaRPr>
            </a:p>
          </p:txBody>
        </p:sp>
      </p:grp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5363" y="355687"/>
            <a:ext cx="1654586" cy="657523"/>
          </a:xfrm>
          <a:prstGeom prst="rect">
            <a:avLst/>
          </a:prstGeom>
        </p:spPr>
      </p:pic>
      <p:graphicFrame>
        <p:nvGraphicFramePr>
          <p:cNvPr id="4" name="Object 3">
            <a:extLst>
              <a:ext uri="{FF2B5EF4-FFF2-40B4-BE49-F238E27FC236}">
                <a16:creationId xmlns:a16="http://schemas.microsoft.com/office/drawing/2014/main" id="{169F964D-2570-B7E1-0804-08CF00D26242}"/>
              </a:ext>
            </a:extLst>
          </p:cNvPr>
          <p:cNvGraphicFramePr>
            <a:graphicFrameLocks noChangeAspect="1"/>
          </p:cNvGraphicFramePr>
          <p:nvPr>
            <p:extLst>
              <p:ext uri="{D42A27DB-BD31-4B8C-83A1-F6EECF244321}">
                <p14:modId xmlns:p14="http://schemas.microsoft.com/office/powerpoint/2010/main" val="387104826"/>
              </p:ext>
            </p:extLst>
          </p:nvPr>
        </p:nvGraphicFramePr>
        <p:xfrm>
          <a:off x="744538" y="1420813"/>
          <a:ext cx="6224587" cy="738187"/>
        </p:xfrm>
        <a:graphic>
          <a:graphicData uri="http://schemas.openxmlformats.org/presentationml/2006/ole">
            <mc:AlternateContent xmlns:mc="http://schemas.openxmlformats.org/markup-compatibility/2006">
              <mc:Choice xmlns:v="urn:schemas-microsoft-com:vml" Requires="v">
                <p:oleObj name="Worksheet" r:id="rId3" imgW="7719075" imgH="906675" progId="Excel.Sheet.12">
                  <p:link updateAutomatic="1"/>
                </p:oleObj>
              </mc:Choice>
              <mc:Fallback>
                <p:oleObj name="Worksheet" r:id="rId3" imgW="7719075" imgH="906675" progId="Excel.Sheet.12">
                  <p:link updateAutomatic="1"/>
                  <p:pic>
                    <p:nvPicPr>
                      <p:cNvPr id="0" name=""/>
                      <p:cNvPicPr/>
                      <p:nvPr/>
                    </p:nvPicPr>
                    <p:blipFill>
                      <a:blip r:embed="rId4"/>
                      <a:stretch>
                        <a:fillRect/>
                      </a:stretch>
                    </p:blipFill>
                    <p:spPr>
                      <a:xfrm>
                        <a:off x="744538" y="1420813"/>
                        <a:ext cx="6224587" cy="738187"/>
                      </a:xfrm>
                      <a:prstGeom prst="rect">
                        <a:avLst/>
                      </a:prstGeom>
                    </p:spPr>
                  </p:pic>
                </p:oleObj>
              </mc:Fallback>
            </mc:AlternateContent>
          </a:graphicData>
        </a:graphic>
      </p:graphicFrame>
      <p:sp>
        <p:nvSpPr>
          <p:cNvPr id="3" name="object 13">
            <a:extLst>
              <a:ext uri="{FF2B5EF4-FFF2-40B4-BE49-F238E27FC236}">
                <a16:creationId xmlns:a16="http://schemas.microsoft.com/office/drawing/2014/main" id="{4F4983A9-2BB4-45A6-C03A-BCA383A27B4C}"/>
              </a:ext>
            </a:extLst>
          </p:cNvPr>
          <p:cNvSpPr txBox="1">
            <a:spLocks noGrp="1"/>
          </p:cNvSpPr>
          <p:nvPr>
            <p:ph type="ftr" sz="quarter" idx="5"/>
          </p:nvPr>
        </p:nvSpPr>
        <p:spPr>
          <a:xfrm>
            <a:off x="421728" y="10154734"/>
            <a:ext cx="6625590" cy="229550"/>
          </a:xfrm>
          <a:prstGeom prst="rect">
            <a:avLst/>
          </a:prstGeom>
        </p:spPr>
        <p:txBody>
          <a:bodyPr vert="horz" wrap="square" lIns="0" tIns="24130" rIns="0" bIns="0" rtlCol="0">
            <a:spAutoFit/>
          </a:bodyPr>
          <a:lstStyle/>
          <a:p>
            <a:pPr marL="12700" marR="5080">
              <a:lnSpc>
                <a:spcPts val="800"/>
              </a:lnSpc>
              <a:spcBef>
                <a:spcPts val="190"/>
              </a:spcBef>
            </a:pPr>
            <a:r>
              <a:rPr lang="en-GB" spc="-15" dirty="0"/>
              <a:t>^THE</a:t>
            </a:r>
            <a:r>
              <a:rPr lang="en-GB" spc="30" dirty="0"/>
              <a:t> </a:t>
            </a:r>
            <a:r>
              <a:rPr lang="en-GB" spc="-15" dirty="0"/>
              <a:t>DSP</a:t>
            </a:r>
            <a:r>
              <a:rPr lang="en-GB" spc="30" dirty="0"/>
              <a:t> </a:t>
            </a:r>
            <a:r>
              <a:rPr lang="en-GB" spc="-20" dirty="0"/>
              <a:t>STRATEGY</a:t>
            </a:r>
            <a:r>
              <a:rPr lang="en-GB" spc="35" dirty="0"/>
              <a:t> </a:t>
            </a:r>
            <a:r>
              <a:rPr lang="en-GB" spc="-20" dirty="0"/>
              <a:t>HAS</a:t>
            </a:r>
            <a:r>
              <a:rPr lang="en-GB" spc="30" dirty="0"/>
              <a:t> </a:t>
            </a:r>
            <a:r>
              <a:rPr lang="en-GB" spc="-15" dirty="0"/>
              <a:t>BEEN</a:t>
            </a:r>
            <a:r>
              <a:rPr lang="en-GB" spc="30" dirty="0"/>
              <a:t> </a:t>
            </a:r>
            <a:r>
              <a:rPr lang="en-GB" spc="-10" dirty="0"/>
              <a:t>IMPLEMENTED</a:t>
            </a:r>
            <a:r>
              <a:rPr lang="en-GB" spc="35" dirty="0"/>
              <a:t> </a:t>
            </a:r>
            <a:r>
              <a:rPr lang="en-GB" spc="-15" dirty="0"/>
              <a:t>SINCE</a:t>
            </a:r>
            <a:r>
              <a:rPr lang="en-GB" spc="30" dirty="0"/>
              <a:t> </a:t>
            </a:r>
            <a:r>
              <a:rPr lang="en-GB" spc="-20" dirty="0"/>
              <a:t>14</a:t>
            </a:r>
            <a:r>
              <a:rPr lang="en-GB" spc="30" dirty="0"/>
              <a:t> </a:t>
            </a:r>
            <a:r>
              <a:rPr lang="en-GB" spc="-20" dirty="0"/>
              <a:t>NOV</a:t>
            </a:r>
            <a:r>
              <a:rPr lang="en-GB" spc="35" dirty="0"/>
              <a:t> </a:t>
            </a:r>
            <a:r>
              <a:rPr lang="en-GB" spc="-15" dirty="0"/>
              <a:t>2006, AUM ~US$</a:t>
            </a:r>
            <a:r>
              <a:rPr lang="en-US" spc="-15" dirty="0"/>
              <a:t> 2.5 BN, AS ON 30 SEPTEMBER 2024 </a:t>
            </a:r>
            <a:r>
              <a:rPr lang="en-GB" spc="-15" dirty="0"/>
              <a:t>THROUGH </a:t>
            </a:r>
            <a:r>
              <a:rPr lang="en-GB" spc="-20" dirty="0"/>
              <a:t>CERTAIN</a:t>
            </a:r>
            <a:r>
              <a:rPr lang="en-GB" spc="35" dirty="0"/>
              <a:t> </a:t>
            </a:r>
            <a:r>
              <a:rPr lang="en-GB" spc="-15" dirty="0"/>
              <a:t>PRODUCTS</a:t>
            </a:r>
            <a:r>
              <a:rPr lang="en-GB" spc="30" dirty="0"/>
              <a:t> </a:t>
            </a:r>
            <a:r>
              <a:rPr lang="en-GB" spc="-15" dirty="0"/>
              <a:t>MANAGED</a:t>
            </a:r>
            <a:r>
              <a:rPr lang="en-GB" spc="40" dirty="0"/>
              <a:t> </a:t>
            </a:r>
            <a:r>
              <a:rPr lang="en-GB" spc="-25" dirty="0"/>
              <a:t>BY </a:t>
            </a:r>
            <a:r>
              <a:rPr lang="en-GB" spc="-20" dirty="0"/>
              <a:t> </a:t>
            </a:r>
            <a:r>
              <a:rPr lang="en-GB" spc="-15" dirty="0"/>
              <a:t>DSP</a:t>
            </a:r>
            <a:r>
              <a:rPr lang="en-GB" spc="25" dirty="0"/>
              <a:t> </a:t>
            </a:r>
            <a:r>
              <a:rPr lang="en-GB" spc="-10" dirty="0"/>
              <a:t>ASSET</a:t>
            </a:r>
            <a:r>
              <a:rPr lang="en-GB" spc="25" dirty="0"/>
              <a:t> </a:t>
            </a:r>
            <a:r>
              <a:rPr lang="en-GB" spc="-10" dirty="0"/>
              <a:t>MANAGERS</a:t>
            </a:r>
            <a:r>
              <a:rPr lang="en-GB" spc="50" dirty="0"/>
              <a:t> </a:t>
            </a:r>
            <a:r>
              <a:rPr lang="en-GB" spc="-5" dirty="0"/>
              <a:t>PVT.</a:t>
            </a:r>
            <a:r>
              <a:rPr lang="en-GB" spc="15" dirty="0"/>
              <a:t> </a:t>
            </a:r>
            <a:r>
              <a:rPr lang="en-GB" spc="-15" dirty="0"/>
              <a:t>LTD.,</a:t>
            </a:r>
            <a:r>
              <a:rPr lang="en-GB" spc="20" dirty="0"/>
              <a:t> </a:t>
            </a:r>
            <a:r>
              <a:rPr lang="en-GB" spc="-10" dirty="0"/>
              <a:t>WHICH</a:t>
            </a:r>
            <a:r>
              <a:rPr lang="en-GB" spc="15" dirty="0"/>
              <a:t> </a:t>
            </a:r>
            <a:r>
              <a:rPr lang="en-GB" spc="-10" dirty="0"/>
              <a:t>ARE</a:t>
            </a:r>
            <a:r>
              <a:rPr lang="en-GB" spc="20" dirty="0"/>
              <a:t> </a:t>
            </a:r>
            <a:r>
              <a:rPr lang="en-GB" spc="-10" dirty="0"/>
              <a:t>NOT</a:t>
            </a:r>
            <a:r>
              <a:rPr lang="en-GB" spc="15" dirty="0"/>
              <a:t> </a:t>
            </a:r>
            <a:r>
              <a:rPr lang="en-GB" spc="-10" dirty="0"/>
              <a:t>AVAILABLE</a:t>
            </a:r>
            <a:r>
              <a:rPr lang="en-GB" spc="20" dirty="0"/>
              <a:t> </a:t>
            </a:r>
            <a:r>
              <a:rPr lang="en-GB" spc="-15" dirty="0"/>
              <a:t>FOR</a:t>
            </a:r>
            <a:r>
              <a:rPr lang="en-GB" spc="15" dirty="0"/>
              <a:t> </a:t>
            </a:r>
            <a:r>
              <a:rPr lang="en-GB" spc="-5" dirty="0"/>
              <a:t>INVESTMENT</a:t>
            </a:r>
            <a:r>
              <a:rPr lang="en-GB" spc="20" dirty="0"/>
              <a:t> </a:t>
            </a:r>
            <a:r>
              <a:rPr lang="en-GB" spc="-10" dirty="0"/>
              <a:t>IN</a:t>
            </a:r>
            <a:r>
              <a:rPr lang="en-GB" spc="15" dirty="0"/>
              <a:t> </a:t>
            </a:r>
            <a:r>
              <a:rPr lang="en-GB" spc="-10" dirty="0"/>
              <a:t>ANY</a:t>
            </a:r>
            <a:r>
              <a:rPr lang="en-GB" spc="20" dirty="0"/>
              <a:t> </a:t>
            </a:r>
            <a:r>
              <a:rPr lang="en-GB" spc="-5" dirty="0"/>
              <a:t>JURISDICTION</a:t>
            </a:r>
            <a:r>
              <a:rPr lang="en-GB" spc="15" dirty="0"/>
              <a:t> </a:t>
            </a:r>
            <a:r>
              <a:rPr lang="en-GB" spc="-10" dirty="0"/>
              <a:t>EXCEPT</a:t>
            </a:r>
            <a:r>
              <a:rPr lang="en-GB" spc="20" dirty="0"/>
              <a:t> </a:t>
            </a:r>
            <a:r>
              <a:rPr lang="en-GB" spc="-15" dirty="0"/>
              <a:t>FOR</a:t>
            </a:r>
            <a:r>
              <a:rPr lang="en-GB" spc="15" dirty="0"/>
              <a:t> </a:t>
            </a:r>
            <a:r>
              <a:rPr lang="en-GB" dirty="0"/>
              <a:t>INDIA.</a:t>
            </a:r>
          </a:p>
        </p:txBody>
      </p:sp>
    </p:spTree>
  </p:cSld>
  <p:clrMapOvr>
    <a:masterClrMapping/>
  </p:clrMapOvr>
</p:sld>
</file>

<file path=ppt/theme/theme1.xml><?xml version="1.0" encoding="utf-8"?>
<a:theme xmlns:a="http://schemas.openxmlformats.org/drawingml/2006/main" name="Office Theme">
  <a:themeElements>
    <a:clrScheme name="DSP">
      <a:dk1>
        <a:srgbClr val="44546A"/>
      </a:dk1>
      <a:lt1>
        <a:sysClr val="window" lastClr="FFFFFF"/>
      </a:lt1>
      <a:dk2>
        <a:srgbClr val="7F7F7F"/>
      </a:dk2>
      <a:lt2>
        <a:srgbClr val="E7E6E6"/>
      </a:lt2>
      <a:accent1>
        <a:srgbClr val="47C1B0"/>
      </a:accent1>
      <a:accent2>
        <a:srgbClr val="334D68"/>
      </a:accent2>
      <a:accent3>
        <a:srgbClr val="FE9900"/>
      </a:accent3>
      <a:accent4>
        <a:srgbClr val="D44032"/>
      </a:accent4>
      <a:accent5>
        <a:srgbClr val="C20E68"/>
      </a:accent5>
      <a:accent6>
        <a:srgbClr val="2C3E50"/>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sapphire">
    <a:dk1>
      <a:srgbClr val="44546A"/>
    </a:dk1>
    <a:lt1>
      <a:sysClr val="window" lastClr="FFFFFF"/>
    </a:lt1>
    <a:dk2>
      <a:srgbClr val="7F7F7F"/>
    </a:dk2>
    <a:lt2>
      <a:srgbClr val="E7E6E6"/>
    </a:lt2>
    <a:accent1>
      <a:srgbClr val="47C1B0"/>
    </a:accent1>
    <a:accent2>
      <a:srgbClr val="334D68"/>
    </a:accent2>
    <a:accent3>
      <a:srgbClr val="FE9900"/>
    </a:accent3>
    <a:accent4>
      <a:srgbClr val="D44032"/>
    </a:accent4>
    <a:accent5>
      <a:srgbClr val="C20E68"/>
    </a:accent5>
    <a:accent6>
      <a:srgbClr val="2C3E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sapphire">
    <a:dk1>
      <a:srgbClr val="44546A"/>
    </a:dk1>
    <a:lt1>
      <a:sysClr val="window" lastClr="FFFFFF"/>
    </a:lt1>
    <a:dk2>
      <a:srgbClr val="7F7F7F"/>
    </a:dk2>
    <a:lt2>
      <a:srgbClr val="E7E6E6"/>
    </a:lt2>
    <a:accent1>
      <a:srgbClr val="47C1B0"/>
    </a:accent1>
    <a:accent2>
      <a:srgbClr val="334D68"/>
    </a:accent2>
    <a:accent3>
      <a:srgbClr val="FE9900"/>
    </a:accent3>
    <a:accent4>
      <a:srgbClr val="D44032"/>
    </a:accent4>
    <a:accent5>
      <a:srgbClr val="C20E68"/>
    </a:accent5>
    <a:accent6>
      <a:srgbClr val="2C3E50"/>
    </a:accent6>
    <a:hlink>
      <a:srgbClr val="0563C1"/>
    </a:hlink>
    <a:folHlink>
      <a:srgbClr val="954F72"/>
    </a:folHlink>
  </a:clrScheme>
  <a:fontScheme name="Custom 7">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74EE9E899262649A7CE2A0E0C294731" ma:contentTypeVersion="23" ma:contentTypeDescription="Create a new document." ma:contentTypeScope="" ma:versionID="6e0211aecd93ec307b0199a5f91ee840">
  <xsd:schema xmlns:xsd="http://www.w3.org/2001/XMLSchema" xmlns:xs="http://www.w3.org/2001/XMLSchema" xmlns:p="http://schemas.microsoft.com/office/2006/metadata/properties" xmlns:ns2="46177c08-a6c3-4c81-9dbc-1776f4e4ce87" xmlns:ns3="4b2eca7a-5478-4db9-8786-9bd7fbb18e8e" targetNamespace="http://schemas.microsoft.com/office/2006/metadata/properties" ma:root="true" ma:fieldsID="69570b0ea24c3917e912e01360da69ed" ns2:_="" ns3:_="">
    <xsd:import namespace="46177c08-a6c3-4c81-9dbc-1776f4e4ce87"/>
    <xsd:import namespace="4b2eca7a-5478-4db9-8786-9bd7fbb18e8e"/>
    <xsd:element name="properties">
      <xsd:complexType>
        <xsd:sequence>
          <xsd:element name="documentManagement">
            <xsd:complexType>
              <xsd:all>
                <xsd:element ref="ns2:Client_x0020_Name"/>
                <xsd:element ref="ns2:Client_x0020_Name_x0020_Sub_x002d_Category"/>
                <xsd:element ref="ns2:Document_x0020_Type"/>
                <xsd:element ref="ns2:Document_x0020_Type_x0020_Sub_x002d_Category"/>
                <xsd:element ref="ns2:Document_x0020_Category_x0020_2nd_x0020_Level_x0020_Sub_x002d_Category" minOccurs="0"/>
                <xsd:element ref="ns2:Country"/>
                <xsd:element ref="ns2:Project_x0020_Description"/>
                <xsd:element ref="ns2:Fund_x0020_name_x0020_or_x0020_sub_x002d_fund_x0020_name" minOccurs="0"/>
                <xsd:element ref="ns2:Project_x0020_description_x0020__x0028_Details_x0029_" minOccurs="0"/>
                <xsd:element ref="ns3:SharedWithUsers" minOccurs="0"/>
                <xsd:element ref="ns3:SharedWithDetails" minOccurs="0"/>
                <xsd:element ref="ns2:Document_x0020_Date" minOccurs="0"/>
                <xsd:element ref="ns2:Counterparty" minOccurs="0"/>
                <xsd:element ref="ns2:_x0065_345" minOccurs="0"/>
                <xsd:element ref="ns3:LastSharedByUser" minOccurs="0"/>
                <xsd:element ref="ns3:LastSharedByTime" minOccurs="0"/>
                <xsd:element ref="ns2:MediaServiceMetadata" minOccurs="0"/>
                <xsd:element ref="ns2:MediaServiceFastMetadata"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177c08-a6c3-4c81-9dbc-1776f4e4ce87" elementFormDefault="qualified">
    <xsd:import namespace="http://schemas.microsoft.com/office/2006/documentManagement/types"/>
    <xsd:import namespace="http://schemas.microsoft.com/office/infopath/2007/PartnerControls"/>
    <xsd:element name="Client_x0020_Name" ma:index="8" ma:displayName="Client Name" ma:description="Please provide the name of the client from the drop down menu." ma:format="Dropdown" ma:indexed="true" ma:internalName="Client_x0020_Name">
      <xsd:simpleType>
        <xsd:restriction base="dms:Choice">
          <xsd:enumeration value="Acolin"/>
          <xsd:enumeration value="AFFM"/>
          <xsd:enumeration value="African Capital Investments"/>
          <xsd:enumeration value="AISM"/>
          <xsd:enumeration value="Alceda"/>
          <xsd:enumeration value="American Century Investments"/>
          <xsd:enumeration value="AMG"/>
          <xsd:enumeration value="Anarosa Funds (Lux)"/>
          <xsd:enumeration value="Andbank"/>
          <xsd:enumeration value="Aptus"/>
          <xsd:enumeration value="AQR"/>
          <xsd:enumeration value="Arch Capital"/>
          <xsd:enumeration value="Argonaut"/>
          <xsd:enumeration value="Artemis"/>
          <xsd:enumeration value="Artisan Partners"/>
          <xsd:enumeration value="AS Trigon"/>
          <xsd:enumeration value="Avaron"/>
          <xsd:enumeration value="AVIVA Investors"/>
          <xsd:enumeration value="Banca del Sempione"/>
          <xsd:enumeration value="Beresford"/>
          <xsd:enumeration value="Berlin Hyp"/>
          <xsd:enumeration value="Bluecove"/>
          <xsd:enumeration value="Bundesanzeiger"/>
          <xsd:enumeration value="Carne"/>
          <xsd:enumeration value="Cedar Rock"/>
          <xsd:enumeration value="CF Odey"/>
          <xsd:enumeration value="CF Woodford"/>
          <xsd:enumeration value="CGS FMS"/>
          <xsd:enumeration value="Cheyne Capital"/>
          <xsd:enumeration value="Citco Fund Services"/>
          <xsd:enumeration value="Crypto"/>
          <xsd:enumeration value="CSOP"/>
          <xsd:enumeration value="Cullen"/>
          <xsd:enumeration value="Diem Client Partner AG"/>
          <xsd:enumeration value="d.i.i. investments"/>
          <xsd:enumeration value="Dimensional"/>
          <xsd:enumeration value="DMS Offshore"/>
          <xsd:enumeration value="DSP Investment Managers"/>
          <xsd:enumeration value="Edmond de Rothschild Asset Management"/>
          <xsd:enumeration value="Emso"/>
          <xsd:enumeration value="Equitile Investments"/>
          <xsd:enumeration value="Erste Bank"/>
          <xsd:enumeration value="Eurofin"/>
          <xsd:enumeration value="Expat"/>
          <xsd:enumeration value="Equity Trustees"/>
          <xsd:enumeration value="Fiera"/>
          <xsd:enumeration value="FIFS"/>
          <xsd:enumeration value="Four Seasons Asia"/>
          <xsd:enumeration value="FrankfurtTrust"/>
          <xsd:enumeration value="Fundinfo"/>
          <xsd:enumeration value="Fundrock"/>
          <xsd:enumeration value="Fundsmith"/>
          <xsd:enumeration value="GAMCO"/>
          <xsd:enumeration value="GL Funds AG"/>
          <xsd:enumeration value="Global Evolution Manco"/>
          <xsd:enumeration value="Greywolf"/>
          <xsd:enumeration value="Grosvenor"/>
          <xsd:enumeration value="Guardian Capital"/>
          <xsd:enumeration value="Hauck &amp; Aufhäuser"/>
          <xsd:enumeration value="Henderson Park"/>
          <xsd:enumeration value="Hermes Investment Management"/>
          <xsd:enumeration value="HSF"/>
          <xsd:enumeration value="ICBC Credit Suisse UCITS ETF SICAV"/>
          <xsd:enumeration value="Impax"/>
          <xsd:enumeration value="Investment42 Ltd."/>
          <xsd:enumeration value="Irish Life Investment Managers Ltd."/>
          <xsd:enumeration value="ISP Securities Ltd."/>
          <xsd:enumeration value="John Locke Investments"/>
          <xsd:enumeration value="JZ Asset Management"/>
          <xsd:enumeration value="Kairos Dynamics"/>
          <xsd:enumeration value="KB Associates"/>
          <xsd:enumeration value="Laffitte"/>
          <xsd:enumeration value="Lawson Conner"/>
          <xsd:enumeration value="Lilja Capital"/>
          <xsd:enumeration value="Lord Abbett"/>
          <xsd:enumeration value="LSV Funds"/>
          <xsd:enumeration value="Majedie Asset Management"/>
          <xsd:enumeration value="Matheson"/>
          <xsd:enumeration value="MDO"/>
          <xsd:enumeration value="McKinley"/>
          <xsd:enumeration value="Moneda"/>
          <xsd:enumeration value="Murano Systems Ltd."/>
          <xsd:enumeration value="Muzinich &amp; Co."/>
          <xsd:enumeration value="Neuberger Berman"/>
          <xsd:enumeration value="New Forests"/>
          <xsd:enumeration value="Nomura"/>
          <xsd:enumeration value="Northern Trust"/>
          <xsd:enumeration value="Nutrimenta"/>
          <xsd:enumeration value="Odey Asset Management LLP"/>
          <xsd:enumeration value="OP Investment Management Limited"/>
          <xsd:enumeration value="Oppenheimer"/>
          <xsd:enumeration value="Pagaya"/>
          <xsd:enumeration value="Pareto"/>
          <xsd:enumeration value="PCM"/>
          <xsd:enumeration value="Polar Capital"/>
          <xsd:enumeration value="Portman"/>
          <xsd:enumeration value="Prime Factor"/>
          <xsd:enumeration value="Princeville Global"/>
          <xsd:enumeration value="Probus"/>
          <xsd:enumeration value="Quantum AMC"/>
          <xsd:enumeration value="Qatar National Bank (QNB)"/>
          <xsd:enumeration value="QIC"/>
          <xsd:enumeration value="Rasini Fairway (RF Capital)"/>
          <xsd:enumeration value="Ridgex"/>
          <xsd:enumeration value="RBR Funds"/>
          <xsd:enumeration value="Roxbury Asset Management"/>
          <xsd:enumeration value="Salus Alpha"/>
          <xsd:enumeration value="SEB"/>
          <xsd:enumeration value="Shenkman Capital Management Inc."/>
          <xsd:enumeration value="Siguler Guff"/>
          <xsd:enumeration value="SphereInvest"/>
          <xsd:enumeration value="Spinoza"/>
          <xsd:enumeration value="Stonefarm Capital"/>
          <xsd:enumeration value="Structured Invest (UniCredit Lux)"/>
          <xsd:enumeration value="Stryx / Seilern"/>
          <xsd:enumeration value="Superfund"/>
          <xsd:enumeration value="SW Mitchell"/>
          <xsd:enumeration value="The Jordan Company"/>
          <xsd:enumeration value="TOBAM"/>
          <xsd:enumeration value="Tokio Marine"/>
          <xsd:enumeration value="Tortoise"/>
          <xsd:enumeration value="Tremblant"/>
          <xsd:enumeration value="Trium Capital"/>
          <xsd:enumeration value="Trojan"/>
          <xsd:enumeration value="Tudor"/>
          <xsd:enumeration value="Twelve Capital"/>
          <xsd:enumeration value="Universal-Investment"/>
          <xsd:enumeration value="von der Heydt Inves"/>
          <xsd:enumeration value="Wellington"/>
          <xsd:enumeration value="WhiteOak Capital Management Consultants LLP"/>
          <xsd:enumeration value="WisdomTree"/>
          <xsd:enumeration value="Winton"/>
          <xsd:enumeration value="Woodman"/>
          <xsd:enumeration value="ZAIS"/>
          <xsd:enumeration value="ZLS (internal)"/>
          <xsd:enumeration value="ZLS (Prospective Client)"/>
          <xsd:enumeration value="ZyFin"/>
        </xsd:restriction>
      </xsd:simpleType>
    </xsd:element>
    <xsd:element name="Client_x0020_Name_x0020_Sub_x002d_Category" ma:index="9" ma:displayName="Client Name Sub-Category" ma:description="Please provide the name of the client sub-category, if applicable." ma:format="Dropdown" ma:indexed="true" ma:internalName="Client_x0020_Name_x0020_Sub_x002d_Category">
      <xsd:simpleType>
        <xsd:restriction base="dms:Choice">
          <xsd:enumeration value="N/A"/>
          <xsd:enumeration value="ACATIS"/>
          <xsd:enumeration value="Acolin Europe GmbH"/>
          <xsd:enumeration value="Acolin Fund Services Zurich"/>
          <xsd:enumeration value="Acolin UK Limited"/>
          <xsd:enumeration value="American Century SICAV"/>
          <xsd:enumeration value="AMG Funds plc"/>
          <xsd:enumeration value="Aquantum Commodity Spread FCP-SIF"/>
          <xsd:enumeration value="Asian Special Opportunities Fund SICAV"/>
          <xsd:enumeration value="Base Investments SICAV"/>
          <xsd:enumeration value="Berenberg Alternative Assets Fund S.A. SICAV-FIS"/>
          <xsd:enumeration value="Beresford Funds PLC"/>
          <xsd:enumeration value="BMO UCITS ETF ICAV"/>
          <xsd:enumeration value="BRIDGE S.C.A., SICAV-SIF"/>
          <xsd:enumeration value="CEE TIMBA USA FUND S.C.S. SICAV-FIS"/>
          <xsd:enumeration value="CGS FMS SICAV"/>
          <xsd:enumeration value="Citco Fund Distribution Services (Switzerland) S.A."/>
          <xsd:enumeration value="Diamond Funds plc"/>
          <xsd:enumeration value="Econopolis"/>
          <xsd:enumeration value="Erste Sparinvest"/>
          <xsd:enumeration value="Fidante Partners Investment Funds plc"/>
          <xsd:enumeration value="Finsbury Credit Fund PLC"/>
          <xsd:enumeration value="Forum One"/>
          <xsd:enumeration value="FountainCapri"/>
          <xsd:enumeration value="fundinfo (Deutschland) GmbH"/>
          <xsd:enumeration value="fundinfo AG"/>
          <xsd:enumeration value="Henderson Park"/>
          <xsd:enumeration value="India Acorn ICAV"/>
          <xsd:enumeration value="KGAL ESPF 4 SICAV-SIF S.C.S"/>
          <xsd:enumeration value="LAM ZyFIN Global Markets UCITS ETF PLC"/>
          <xsd:enumeration value="LBBW KF FCP-FIS"/>
          <xsd:enumeration value="LOYS Sicav"/>
          <xsd:enumeration value="Maga Smaller Companies UCITS Fund plc"/>
          <xsd:enumeration value="MEAG Infrastructure Debt. Fund S.C.S. SICAV-FIS"/>
          <xsd:enumeration value="NB Alternative Investment Management LLC"/>
          <xsd:enumeration value="NB Alternatives Advisers LLC"/>
          <xsd:enumeration value="Neuberger Berman AIFM Limited"/>
          <xsd:enumeration value="Neuberger Berman AIFM SàRL"/>
          <xsd:enumeration value="• Neuberger Berman Asset Management Ireland Limited"/>
          <xsd:enumeration value="Neuberger Berman Asia Limited"/>
          <xsd:enumeration value="Neuberger Berman Europe Limited"/>
          <xsd:enumeration value="Neuberger Berman Fixed Income LLC"/>
          <xsd:enumeration value="Neuberger Berman Investment Advisers LLC"/>
          <xsd:enumeration value="Neuberger Berman Investment Funds PLC"/>
          <xsd:enumeration value="Nomura Alternative Investment Management"/>
          <xsd:enumeration value="Nomura Asset Management Europe KVG mbH"/>
          <xsd:enumeration value="Nomura Investment Solutions PLC"/>
          <xsd:enumeration value="Nomura NEXT Funds Ireland PLC"/>
          <xsd:enumeration value="Nomura Asset Management UK Ltd (NAM UK)"/>
          <xsd:enumeration value="Pareto Forvaltning SA"/>
          <xsd:enumeration value="Pareto Global"/>
          <xsd:enumeration value="Pareto SICAV"/>
          <xsd:enumeration value="Petrus Advisors"/>
          <xsd:enumeration value="Privée Select"/>
          <xsd:enumeration value="Prosperity Capital Management SICAV"/>
          <xsd:enumeration value="Prosperity Capital Management Limited"/>
          <xsd:enumeration value="PTAM Global Allocation UI"/>
          <xsd:enumeration value="QNB Global Funds ICAV"/>
          <xsd:enumeration value="RBR Capital"/>
          <xsd:enumeration value="Robus Capital Management Limited"/>
          <xsd:enumeration value="Sapia Partners"/>
          <xsd:enumeration value="Seilern International Funds plc"/>
          <xsd:enumeration value="Seilern Investment Management Ltd"/>
          <xsd:enumeration value="Storm Fund II"/>
          <xsd:enumeration value="Stratton Street UCITS"/>
          <xsd:enumeration value="The Portman Fund"/>
          <xsd:enumeration value="Tideway UCITS Funds"/>
          <xsd:enumeration value="Tower Fund"/>
          <xsd:enumeration value="Tungsten TRYCON Basic Invest HAIG"/>
          <xsd:enumeration value="Universal Power S.C.S. SICAV-FIS"/>
        </xsd:restriction>
      </xsd:simpleType>
    </xsd:element>
    <xsd:element name="Document_x0020_Type" ma:index="10" ma:displayName="Document Type" ma:description="Please provide the document type." ma:format="Dropdown" ma:indexed="true" ma:internalName="Document_x0020_Type">
      <xsd:simpleType>
        <xsd:restriction base="dms:Choice">
          <xsd:enumeration value="Agenda"/>
          <xsd:enumeration value="Agreement (Contract)"/>
          <xsd:enumeration value="Application"/>
          <xsd:enumeration value="Articles"/>
          <xsd:enumeration value="Authorised Signatories List"/>
          <xsd:enumeration value="Certificate"/>
          <xsd:enumeration value="Client Request List"/>
          <xsd:enumeration value="Commercial Register Excerpt"/>
          <xsd:enumeration value="Confirmation"/>
          <xsd:enumeration value="Country Memo"/>
          <xsd:enumeration value="Declaration"/>
          <xsd:enumeration value="Disclaimer"/>
          <xsd:enumeration value="E-Mail"/>
          <xsd:enumeration value="Engagement Letter"/>
          <xsd:enumeration value="Evidence of Payment"/>
          <xsd:enumeration value="Fact Sheet"/>
          <xsd:enumeration value="Fee Quote"/>
          <xsd:enumeration value="Fee Analysis"/>
          <xsd:enumeration value="Financial Report"/>
          <xsd:enumeration value="Form"/>
          <xsd:enumeration value="Gap Analyses"/>
          <xsd:enumeration value="Guideline"/>
          <xsd:enumeration value="Index"/>
          <xsd:enumeration value="Invoice"/>
          <xsd:enumeration value="KIID"/>
          <xsd:enumeration value="Laws / Rules"/>
          <xsd:enumeration value="Letter"/>
          <xsd:enumeration value="List"/>
          <xsd:enumeration value="Literature"/>
          <xsd:enumeration value="Marketing Memorandum"/>
          <xsd:enumeration value="Memorandum / Legal Opinion"/>
          <xsd:enumeration value="Note to file (internal)"/>
          <xsd:enumeration value="Notification Letter / Form"/>
          <xsd:enumeration value="OFG-Sheet"/>
          <xsd:enumeration value="Overview"/>
          <xsd:enumeration value="payment calendar"/>
          <xsd:enumeration value="PAN-Card"/>
          <xsd:enumeration value="Policy"/>
          <xsd:enumeration value="Power of Attorney"/>
          <xsd:enumeration value="Presentation"/>
          <xsd:enumeration value="Private Placement Memorandum"/>
          <xsd:enumeration value="Prospectus"/>
          <xsd:enumeration value="Protocoll"/>
          <xsd:enumeration value="Publication"/>
          <xsd:enumeration value="Questionnaire"/>
          <xsd:enumeration value="Report"/>
          <xsd:enumeration value="Resolution"/>
          <xsd:enumeration value="Sales Matrix"/>
          <xsd:enumeration value="Subscription Form"/>
          <xsd:enumeration value="Supplement"/>
          <xsd:enumeration value="Template"/>
          <xsd:enumeration value="Terms and Conditions"/>
          <xsd:enumeration value="Timesheet"/>
          <xsd:enumeration value="UCITS Attestation"/>
        </xsd:restriction>
      </xsd:simpleType>
    </xsd:element>
    <xsd:element name="Document_x0020_Type_x0020_Sub_x002d_Category" ma:index="11" ma:displayName="Document Type Sub-Category" ma:description="Please provide a sub-category, if applicable." ma:format="Dropdown" ma:indexed="true" ma:internalName="Document_x0020_Type_x0020_Sub_x002d_Category">
      <xsd:simpleType>
        <xsd:restriction base="dms:Choice">
          <xsd:enumeration value="N/A"/>
          <xsd:enumeration value="Annex / Addendum"/>
          <xsd:enumeration value="Annual Report"/>
          <xsd:enumeration value="Authorized Partner (AP) Agreement"/>
          <xsd:enumeration value="CBI Noting Letter"/>
          <xsd:enumeration value="Check List"/>
          <xsd:enumeration value="CH264"/>
          <xsd:enumeration value="Confirmation"/>
          <xsd:enumeration value="Country Supplement"/>
          <xsd:enumeration value="Deutscher Rahmenvertrag (DRV)"/>
          <xsd:enumeration value="De-registration"/>
          <xsd:enumeration value="DHL"/>
          <xsd:enumeration value="Dissemination Service Agreement"/>
          <xsd:enumeration value="Distribution Agreement"/>
          <xsd:enumeration value="eBALO (France)"/>
          <xsd:enumeration value="FATCA"/>
          <xsd:enumeration value="German Information Agency Agreement"/>
          <xsd:enumeration value="Global Share Certificate (GSC)"/>
          <xsd:enumeration value="Guidance Notice"/>
          <xsd:enumeration value="Information Memorandum"/>
          <xsd:enumeration value="Investor Disclosures"/>
          <xsd:enumeration value="Investment Management Agreement (IMA)"/>
          <xsd:enumeration value="ISDA"/>
          <xsd:enumeration value="Limited Partnership Agreement"/>
          <xsd:enumeration value="List of funds, sub-funds, shareclasses, etc.)"/>
          <xsd:enumeration value="Local Representative Agreement"/>
          <xsd:enumeration value="Ownership Structure Chart"/>
          <xsd:enumeration value="Paying Agency Agreement"/>
          <xsd:enumeration value="Price List"/>
          <xsd:enumeration value="Process Agent Agreement"/>
          <xsd:enumeration value="Program of Operation"/>
          <xsd:enumeration value="Section 11 Form Ireland"/>
          <xsd:enumeration value="Semi Annual Report"/>
          <xsd:enumeration value="Service Level Agreement"/>
          <xsd:enumeration value="Service Agreement (ZLS)"/>
          <xsd:enumeration value="Sub-Fund Supplement"/>
          <xsd:enumeration value="Swiss Representative Agreement"/>
          <xsd:enumeration value="Termination"/>
          <xsd:enumeration value="Tax Form"/>
          <xsd:enumeration value="Tax Services Agreement"/>
          <xsd:enumeration value="UK Facility Agency Agreement"/>
        </xsd:restriction>
      </xsd:simpleType>
    </xsd:element>
    <xsd:element name="Document_x0020_Category_x0020_2nd_x0020_Level_x0020_Sub_x002d_Category" ma:index="12" nillable="true" ma:displayName="Document Category 2nd Level Sub-Category" ma:description="Please provide a 2nd Level Sub-Category" ma:internalName="Document_x0020_Category_x0020_2nd_x0020_Level_x0020_Sub_x002d_Category">
      <xsd:complexType>
        <xsd:complexContent>
          <xsd:extension base="dms:MultiChoice">
            <xsd:sequence>
              <xsd:element name="Value" maxOccurs="unbounded" minOccurs="0" nillable="true">
                <xsd:simpleType>
                  <xsd:restriction base="dms:Choice">
                    <xsd:enumeration value="Clean Version"/>
                    <xsd:enumeration value="Final Version"/>
                    <xsd:enumeration value="Signed Version"/>
                    <xsd:enumeration value="Mark-Up"/>
                    <xsd:enumeration value="Template"/>
                    <xsd:enumeration value="Draft"/>
                  </xsd:restriction>
                </xsd:simpleType>
              </xsd:element>
            </xsd:sequence>
          </xsd:extension>
        </xsd:complexContent>
      </xsd:complexType>
    </xsd:element>
    <xsd:element name="Country" ma:index="13" ma:displayName="Country" ma:description="Please provide the country or region to which your work relates." ma:format="Dropdown" ma:indexed="true" ma:internalName="Country">
      <xsd:simpleType>
        <xsd:restriction base="dms:Choice">
          <xsd:enumeration value="EU"/>
          <xsd:enumeration value="EEA"/>
          <xsd:enumeration value="Andorra"/>
          <xsd:enumeration value="Australia"/>
          <xsd:enumeration value="Austria"/>
          <xsd:enumeration value="Belgium"/>
          <xsd:enumeration value="Brazil"/>
          <xsd:enumeration value="Bulgaria"/>
          <xsd:enumeration value="Canada"/>
          <xsd:enumeration value="Cayman Islands"/>
          <xsd:enumeration value="Chile"/>
          <xsd:enumeration value="China"/>
          <xsd:enumeration value="Colombia"/>
          <xsd:enumeration value="Croatia"/>
          <xsd:enumeration value="Republic of Cyprus"/>
          <xsd:enumeration value="Czech Republic"/>
          <xsd:enumeration value="Denmark"/>
          <xsd:enumeration value="Estonia"/>
          <xsd:enumeration value="Finland"/>
          <xsd:enumeration value="France"/>
          <xsd:enumeration value="Germany"/>
          <xsd:enumeration value="Greece"/>
          <xsd:enumeration value="Guernsey"/>
          <xsd:enumeration value="Hong Kong"/>
          <xsd:enumeration value="Hungary"/>
          <xsd:enumeration value="Iceland"/>
          <xsd:enumeration value="India"/>
          <xsd:enumeration value="Indonesia"/>
          <xsd:enumeration value="Ireland"/>
          <xsd:enumeration value="Israel"/>
          <xsd:enumeration value="Italy"/>
          <xsd:enumeration value="Japan"/>
          <xsd:enumeration value="Korea"/>
          <xsd:enumeration value="Latvia"/>
          <xsd:enumeration value="Liechtenstein"/>
          <xsd:enumeration value="Lithuania"/>
          <xsd:enumeration value="Luxembourg"/>
          <xsd:enumeration value="Malaysia"/>
          <xsd:enumeration value="Malta"/>
          <xsd:enumeration value="Mauritius"/>
          <xsd:enumeration value="Mexico"/>
          <xsd:enumeration value="Monaco"/>
          <xsd:enumeration value="Netherlands"/>
          <xsd:enumeration value="Norway"/>
          <xsd:enumeration value="Peru"/>
          <xsd:enumeration value="Philippines"/>
          <xsd:enumeration value="Poland"/>
          <xsd:enumeration value="Portugal"/>
          <xsd:enumeration value="Romania"/>
          <xsd:enumeration value="Russia"/>
          <xsd:enumeration value="Singapore"/>
          <xsd:enumeration value="Slovakia"/>
          <xsd:enumeration value="Slovenia"/>
          <xsd:enumeration value="South Africa"/>
          <xsd:enumeration value="Spain"/>
          <xsd:enumeration value="Sweden"/>
          <xsd:enumeration value="Switzerland"/>
          <xsd:enumeration value="Taiwan"/>
          <xsd:enumeration value="Thailand"/>
          <xsd:enumeration value="Turkey"/>
          <xsd:enumeration value="UAE"/>
          <xsd:enumeration value="UK"/>
          <xsd:enumeration value="Uruguay"/>
          <xsd:enumeration value="USA"/>
          <xsd:enumeration value="Vietnam"/>
          <xsd:enumeration value="Worldwide"/>
        </xsd:restriction>
      </xsd:simpleType>
    </xsd:element>
    <xsd:element name="Project_x0020_Description" ma:index="14" ma:displayName="Project Description" ma:description="Please provide a project description." ma:format="Dropdown" ma:indexed="true" ma:internalName="Project_x0020_Description">
      <xsd:simpleType>
        <xsd:restriction base="dms:Choice">
          <xsd:enumeration value="AIF Registration (Art. 32 AIFMD)"/>
          <xsd:enumeration value="AIF Registration (Art. 36 AIFMD)"/>
          <xsd:enumeration value="AIF Registration (Art. 42 AIFMD)"/>
          <xsd:enumeration value="AIF Registration sub-threshold AIFM"/>
          <xsd:enumeration value="AIF Registration Retail Investors"/>
          <xsd:enumeration value="UCITS Registration (EEA)"/>
          <xsd:enumeration value="UCITS Registration (Switzerland)"/>
          <xsd:enumeration value="UCITS Registration (other country)"/>
          <xsd:enumeration value="Agency Services"/>
          <xsd:enumeration value="Annex IV Reporting"/>
          <xsd:enumeration value="Annual Report AIFMD-Compliance"/>
          <xsd:enumeration value="Appointment of local agents"/>
          <xsd:enumeration value="De-registration"/>
          <xsd:enumeration value="Legal Advice"/>
          <xsd:enumeration value="Legal Review Project"/>
          <xsd:enumeration value="Legal Research Project"/>
          <xsd:enumeration value="Listing (ETF)"/>
          <xsd:enumeration value="OFG"/>
          <xsd:enumeration value="Onboarding"/>
          <xsd:enumeration value="Publication"/>
          <xsd:enumeration value="Preparation of Fee Quote / Offer / EL"/>
          <xsd:enumeration value="Business Development (internal)"/>
          <xsd:enumeration value="Investment Registration Certificate"/>
          <xsd:enumeration value="Tax forms"/>
          <xsd:enumeration value="Translation"/>
          <xsd:enumeration value="Administrative"/>
          <xsd:enumeration value="ZLS (internal)"/>
        </xsd:restriction>
      </xsd:simpleType>
    </xsd:element>
    <xsd:element name="Fund_x0020_name_x0020_or_x0020_sub_x002d_fund_x0020_name" ma:index="15" nillable="true" ma:displayName="Fund name or sub-fund name" ma:description="OPTIONAL: Please provide the fund name or sub-fund name" ma:indexed="true" ma:internalName="Fund_x0020_name_x0020_or_x0020_sub_x002d_fund_x0020_name">
      <xsd:simpleType>
        <xsd:restriction base="dms:Text">
          <xsd:maxLength value="255"/>
        </xsd:restriction>
      </xsd:simpleType>
    </xsd:element>
    <xsd:element name="Project_x0020_description_x0020__x0028_Details_x0029_" ma:index="16" nillable="true" ma:displayName="Project description (Detail)" ma:description="OPTIONAL Please provide further detail in relation to your project" ma:indexed="true" ma:internalName="Project_x0020_description_x0020__x0028_Details_x0029_">
      <xsd:simpleType>
        <xsd:restriction base="dms:Text">
          <xsd:maxLength value="255"/>
        </xsd:restriction>
      </xsd:simpleType>
    </xsd:element>
    <xsd:element name="Document_x0020_Date" ma:index="19" nillable="true" ma:displayName="Document Date" ma:format="DateOnly" ma:indexed="true" ma:internalName="Document_x0020_Date">
      <xsd:simpleType>
        <xsd:restriction base="dms:DateTime"/>
      </xsd:simpleType>
    </xsd:element>
    <xsd:element name="Counterparty" ma:index="20" nillable="true" ma:displayName="Counterparty" ma:description="In the case of an agreement or contract, please provide the name of the counterparty." ma:format="Dropdown" ma:indexed="true" ma:internalName="Counterparty">
      <xsd:simpleType>
        <xsd:restriction base="dms:Choice">
          <xsd:enumeration value="Acolin"/>
          <xsd:enumeration value="Bank Hapoalim"/>
          <xsd:enumeration value="Barclays"/>
          <xsd:enumeration value="BNP Paribas"/>
          <xsd:enumeration value="BNY Mellon"/>
          <xsd:enumeration value="Citibank"/>
          <xsd:enumeration value="Credit Suisse"/>
          <xsd:enumeration value="Deutsche Bank"/>
          <xsd:enumeration value="Edmond de Rothschild (Switzerland)"/>
          <xsd:enumeration value="Fiera"/>
          <xsd:enumeration value="FIFS"/>
          <xsd:enumeration value="Fondscenter AG"/>
          <xsd:enumeration value="Fondsdepot Bank"/>
          <xsd:enumeration value="Fund Channel Suisse"/>
          <xsd:enumeration value="JP Morgan"/>
          <xsd:enumeration value="Julius Bär"/>
          <xsd:enumeration value="Lloyd's"/>
          <xsd:enumeration value="Lombard Odier"/>
          <xsd:enumeration value="Morgan Stanley"/>
          <xsd:enumeration value="Société Générale Private Banking Suisse S.A."/>
          <xsd:enumeration value="Société Générale S.A."/>
          <xsd:enumeration value="State Street"/>
          <xsd:enumeration value="Swisscanto"/>
          <xsd:enumeration value="Swissquote"/>
          <xsd:enumeration value="UBS AG"/>
          <xsd:enumeration value="UniCredit"/>
        </xsd:restriction>
      </xsd:simpleType>
    </xsd:element>
    <xsd:element name="_x0065_345" ma:index="21" nillable="true" ma:displayName="Text" ma:internalName="_x0065_345">
      <xsd:simpleType>
        <xsd:restriction base="dms:Text"/>
      </xsd:simpleType>
    </xsd:element>
    <xsd:element name="MediaServiceMetadata" ma:index="24" nillable="true" ma:displayName="MediaServiceMetadata" ma:description="" ma:hidden="true" ma:internalName="MediaServiceMetadata" ma:readOnly="true">
      <xsd:simpleType>
        <xsd:restriction base="dms:Note"/>
      </xsd:simpleType>
    </xsd:element>
    <xsd:element name="MediaServiceFastMetadata" ma:index="25" nillable="true" ma:displayName="MediaServiceFastMetadata" ma:description="" ma:hidden="true" ma:internalName="MediaServiceFastMetadata" ma:readOnly="true">
      <xsd:simpleType>
        <xsd:restriction base="dms:Note"/>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AutoKeyPoints" ma:index="28" nillable="true" ma:displayName="MediaServiceAutoKeyPoints" ma:hidden="true" ma:internalName="MediaServiceAutoKeyPoints" ma:readOnly="true">
      <xsd:simpleType>
        <xsd:restriction base="dms:Note"/>
      </xsd:simpleType>
    </xsd:element>
    <xsd:element name="MediaServiceKeyPoints" ma:index="2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2eca7a-5478-4db9-8786-9bd7fbb18e8e" elementFormDefault="qualified">
    <xsd:import namespace="http://schemas.microsoft.com/office/2006/documentManagement/types"/>
    <xsd:import namespace="http://schemas.microsoft.com/office/infopath/2007/PartnerControls"/>
    <xsd:element name="SharedWithUsers" ma:index="17"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description="" ma:internalName="SharedWithDetails" ma:readOnly="true">
      <xsd:simpleType>
        <xsd:restriction base="dms:Note">
          <xsd:maxLength value="255"/>
        </xsd:restriction>
      </xsd:simpleType>
    </xsd:element>
    <xsd:element name="LastSharedByUser" ma:index="22" nillable="true" ma:displayName="Last Shared By User" ma:description="" ma:internalName="LastSharedByUser" ma:readOnly="true">
      <xsd:simpleType>
        <xsd:restriction base="dms:Note">
          <xsd:maxLength value="255"/>
        </xsd:restriction>
      </xsd:simpleType>
    </xsd:element>
    <xsd:element name="LastSharedByTime" ma:index="23"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ocument_x0020_Date xmlns="46177c08-a6c3-4c81-9dbc-1776f4e4ce87" xsi:nil="true"/>
    <Document_x0020_Category_x0020_2nd_x0020_Level_x0020_Sub_x002d_Category xmlns="46177c08-a6c3-4c81-9dbc-1776f4e4ce87"/>
    <Project_x0020_description_x0020__x0028_Details_x0029_ xmlns="46177c08-a6c3-4c81-9dbc-1776f4e4ce87" xsi:nil="true"/>
    <Client_x0020_Name_x0020_Sub_x002d_Category xmlns="46177c08-a6c3-4c81-9dbc-1776f4e4ce87">N/A</Client_x0020_Name_x0020_Sub_x002d_Category>
    <Counterparty xmlns="46177c08-a6c3-4c81-9dbc-1776f4e4ce87" xsi:nil="true"/>
    <Document_x0020_Type xmlns="46177c08-a6c3-4c81-9dbc-1776f4e4ce87">Fact Sheet</Document_x0020_Type>
    <Fund_x0020_name_x0020_or_x0020_sub_x002d_fund_x0020_name xmlns="46177c08-a6c3-4c81-9dbc-1776f4e4ce87" xsi:nil="true"/>
    <Country xmlns="46177c08-a6c3-4c81-9dbc-1776f4e4ce87">EEA</Country>
    <Client_x0020_Name xmlns="46177c08-a6c3-4c81-9dbc-1776f4e4ce87">DSP Investment Managers</Client_x0020_Name>
    <_x0065_345 xmlns="46177c08-a6c3-4c81-9dbc-1776f4e4ce87" xsi:nil="true"/>
    <Document_x0020_Type_x0020_Sub_x002d_Category xmlns="46177c08-a6c3-4c81-9dbc-1776f4e4ce87">N/A</Document_x0020_Type_x0020_Sub_x002d_Category>
    <Project_x0020_Description xmlns="46177c08-a6c3-4c81-9dbc-1776f4e4ce87">Legal Review Project</Project_x0020_Descrip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4A7073-6B1C-4808-B49F-2F9DC6D412FF}">
  <ds:schemaRefs>
    <ds:schemaRef ds:uri="46177c08-a6c3-4c81-9dbc-1776f4e4ce87"/>
    <ds:schemaRef ds:uri="4b2eca7a-5478-4db9-8786-9bd7fbb18e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116D767-2000-44C2-8AE7-A57E52A033EA}">
  <ds:schemaRefs>
    <ds:schemaRef ds:uri="http://schemas.openxmlformats.org/package/2006/metadata/core-properties"/>
    <ds:schemaRef ds:uri="http://schemas.microsoft.com/office/infopath/2007/PartnerControls"/>
    <ds:schemaRef ds:uri="http://purl.org/dc/dcmitype/"/>
    <ds:schemaRef ds:uri="http://purl.org/dc/elements/1.1/"/>
    <ds:schemaRef ds:uri="46177c08-a6c3-4c81-9dbc-1776f4e4ce87"/>
    <ds:schemaRef ds:uri="http://schemas.microsoft.com/office/2006/documentManagement/types"/>
    <ds:schemaRef ds:uri="http://schemas.microsoft.com/office/2006/metadata/properties"/>
    <ds:schemaRef ds:uri="http://www.w3.org/XML/1998/namespace"/>
    <ds:schemaRef ds:uri="4b2eca7a-5478-4db9-8786-9bd7fbb18e8e"/>
    <ds:schemaRef ds:uri="http://purl.org/dc/terms/"/>
  </ds:schemaRefs>
</ds:datastoreItem>
</file>

<file path=customXml/itemProps3.xml><?xml version="1.0" encoding="utf-8"?>
<ds:datastoreItem xmlns:ds="http://schemas.openxmlformats.org/officeDocument/2006/customXml" ds:itemID="{18F7AE25-944F-43F3-B7EB-DCEDAE0EFB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28130</TotalTime>
  <Words>3960</Words>
  <Application>Microsoft Office PowerPoint</Application>
  <PresentationFormat>Custom</PresentationFormat>
  <Paragraphs>213</Paragraphs>
  <Slides>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Links</vt:lpstr>
      </vt:variant>
      <vt:variant>
        <vt:i4>5</vt:i4>
      </vt:variant>
      <vt:variant>
        <vt:lpstr>Slide Titles</vt:lpstr>
      </vt:variant>
      <vt:variant>
        <vt:i4>4</vt:i4>
      </vt:variant>
    </vt:vector>
  </HeadingPairs>
  <TitlesOfParts>
    <vt:vector size="14" baseType="lpstr">
      <vt:lpstr>Arial</vt:lpstr>
      <vt:lpstr>Calibri</vt:lpstr>
      <vt:lpstr>Franklin Gothic Book</vt:lpstr>
      <vt:lpstr>Franklin Gothic Medium</vt:lpstr>
      <vt:lpstr>Office Theme</vt:lpstr>
      <vt:lpstr>file:///\\DSPMUMPRTECD\Investmentequity$\Ashish%20Tekwani\UCITS%20factsheet\Template.xlsx!O-Metrics!R2C2:R6C5</vt:lpstr>
      <vt:lpstr>file:///\\DSPMUMPRTECD\Investmentequity$\Ashish%20Tekwani\UCITS%20factsheet\Template.xlsx!O-Weight%20&amp;MCap!R4C4:R13C4</vt:lpstr>
      <vt:lpstr>file:///\\DSPMUMPRTECD\Investmentequity$\Ashish%20Tekwani\UCITS%20factsheet\Template.xlsx!O-Attribution!R3C2:R11C3</vt:lpstr>
      <vt:lpstr>file:///\\DSPMUMPRTECD\Investmentequity$\Ashish%20Tekwani\UCITS%20factsheet\Template.xlsx!O-Attribution!R13C2:R21C3</vt:lpstr>
      <vt:lpstr>file:///\\DSPMUMPRTECD\Investmentequity$\Ashish%20Tekwani\UCITS%20factsheet\Template.xlsx!O-CY%20Perf!R3C2:R6C7</vt:lpstr>
      <vt:lpstr>DSP INDIA EQUITY FUND</vt:lpstr>
      <vt:lpstr>DSP INDIA EQUITY FUND</vt:lpstr>
      <vt:lpstr>DSP INDIA EQUITY FUND</vt:lpstr>
      <vt:lpstr>DSP INDIA EQUITY FUND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DSP UCIT Factsheet</dc:title>
  <dc:creator>Saha, Souvik (India)</dc:creator>
  <cp:lastModifiedBy>Tekwani, Ashish (India)</cp:lastModifiedBy>
  <cp:revision>714</cp:revision>
  <cp:lastPrinted>2022-12-08T09:16:11Z</cp:lastPrinted>
  <dcterms:created xsi:type="dcterms:W3CDTF">2021-09-02T17:35:29Z</dcterms:created>
  <dcterms:modified xsi:type="dcterms:W3CDTF">2024-10-07T07:59:03Z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2021-09-02T00:00:00Z</vt:filetime>
  </property>
  <property fmtid="{D5CDD505-2E9C-101B-9397-08002B2CF9AE}" pid="3" name="Creator">
    <vt:lpwstr>Adobe Illustrator CS6 (Windows)</vt:lpwstr>
  </property>
  <property fmtid="{D5CDD505-2E9C-101B-9397-08002B2CF9AE}" pid="4" name="LastSaved">
    <vt:filetime>2021-09-02T00:00:00Z</vt:filetime>
  </property>
  <property fmtid="{D5CDD505-2E9C-101B-9397-08002B2CF9AE}" pid="5" name="ContentTypeId">
    <vt:lpwstr>0x010100274EE9E899262649A7CE2A0E0C294731</vt:lpwstr>
  </property>
</Properties>
</file>